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62"/>
  </p:notesMasterIdLst>
  <p:handoutMasterIdLst>
    <p:handoutMasterId r:id="rId63"/>
  </p:handoutMasterIdLst>
  <p:sldIdLst>
    <p:sldId id="280" r:id="rId6"/>
    <p:sldId id="865" r:id="rId7"/>
    <p:sldId id="867" r:id="rId8"/>
    <p:sldId id="866" r:id="rId9"/>
    <p:sldId id="868" r:id="rId10"/>
    <p:sldId id="869" r:id="rId11"/>
    <p:sldId id="870" r:id="rId12"/>
    <p:sldId id="871" r:id="rId13"/>
    <p:sldId id="872" r:id="rId14"/>
    <p:sldId id="873" r:id="rId15"/>
    <p:sldId id="874" r:id="rId16"/>
    <p:sldId id="875" r:id="rId17"/>
    <p:sldId id="876" r:id="rId18"/>
    <p:sldId id="894" r:id="rId19"/>
    <p:sldId id="877" r:id="rId20"/>
    <p:sldId id="878" r:id="rId21"/>
    <p:sldId id="879" r:id="rId22"/>
    <p:sldId id="895" r:id="rId23"/>
    <p:sldId id="880" r:id="rId24"/>
    <p:sldId id="881" r:id="rId25"/>
    <p:sldId id="882" r:id="rId26"/>
    <p:sldId id="883" r:id="rId27"/>
    <p:sldId id="884" r:id="rId28"/>
    <p:sldId id="885" r:id="rId29"/>
    <p:sldId id="886" r:id="rId30"/>
    <p:sldId id="887" r:id="rId31"/>
    <p:sldId id="888" r:id="rId32"/>
    <p:sldId id="889" r:id="rId33"/>
    <p:sldId id="914" r:id="rId34"/>
    <p:sldId id="896" r:id="rId35"/>
    <p:sldId id="890" r:id="rId36"/>
    <p:sldId id="915" r:id="rId37"/>
    <p:sldId id="891" r:id="rId38"/>
    <p:sldId id="892" r:id="rId39"/>
    <p:sldId id="916" r:id="rId40"/>
    <p:sldId id="893" r:id="rId41"/>
    <p:sldId id="897" r:id="rId42"/>
    <p:sldId id="909" r:id="rId43"/>
    <p:sldId id="900" r:id="rId44"/>
    <p:sldId id="910" r:id="rId45"/>
    <p:sldId id="901" r:id="rId46"/>
    <p:sldId id="898" r:id="rId47"/>
    <p:sldId id="911" r:id="rId48"/>
    <p:sldId id="926" r:id="rId49"/>
    <p:sldId id="927" r:id="rId50"/>
    <p:sldId id="928" r:id="rId51"/>
    <p:sldId id="929" r:id="rId52"/>
    <p:sldId id="930" r:id="rId53"/>
    <p:sldId id="904" r:id="rId54"/>
    <p:sldId id="905" r:id="rId55"/>
    <p:sldId id="913" r:id="rId56"/>
    <p:sldId id="906" r:id="rId57"/>
    <p:sldId id="919" r:id="rId58"/>
    <p:sldId id="918" r:id="rId59"/>
    <p:sldId id="917" r:id="rId60"/>
    <p:sldId id="288" r:id="rId61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C78FFC"/>
    <a:srgbClr val="00B050"/>
    <a:srgbClr val="9933FF"/>
    <a:srgbClr val="001FEE"/>
    <a:srgbClr val="AD2B26"/>
    <a:srgbClr val="282D2C"/>
    <a:srgbClr val="3561FF"/>
    <a:srgbClr val="363C3B"/>
    <a:srgbClr val="871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7" autoAdjust="0"/>
    <p:restoredTop sz="95165" autoAdjust="0"/>
  </p:normalViewPr>
  <p:slideViewPr>
    <p:cSldViewPr snapToGrid="0" showGuides="1">
      <p:cViewPr varScale="1">
        <p:scale>
          <a:sx n="80" d="100"/>
          <a:sy n="80" d="100"/>
        </p:scale>
        <p:origin x="8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你是一名前端开发工程师，帮我生成一个</a:t>
            </a:r>
            <a:r>
              <a:rPr lang="en-US" altLang="zh-CN"/>
              <a:t>HTML</a:t>
            </a:r>
            <a:r>
              <a:rPr lang="zh-CN" altLang="en-US"/>
              <a:t>页面，页面整体有</a:t>
            </a:r>
            <a:r>
              <a:rPr lang="en-US" altLang="zh-CN"/>
              <a:t>4</a:t>
            </a:r>
            <a:r>
              <a:rPr lang="zh-CN" altLang="en-US"/>
              <a:t>个部分组成，先来实现第一个部分：</a:t>
            </a:r>
          </a:p>
          <a:p>
            <a:r>
              <a:rPr lang="en-US" altLang="zh-CN"/>
              <a:t>1. </a:t>
            </a:r>
            <a:r>
              <a:rPr lang="zh-CN" altLang="en-US"/>
              <a:t>顶栏</a:t>
            </a:r>
          </a:p>
          <a:p>
            <a:r>
              <a:rPr lang="zh-CN" altLang="en-US"/>
              <a:t>内容：包含左侧的标题“</a:t>
            </a:r>
            <a:r>
              <a:rPr lang="en-US" altLang="zh-CN"/>
              <a:t>Tlias</a:t>
            </a:r>
            <a:r>
              <a:rPr lang="zh-CN" altLang="en-US"/>
              <a:t>智能学习辅助系统”，字体需加大加粗，以突出显示；右侧则放置“退出登录”文字链接。</a:t>
            </a:r>
          </a:p>
          <a:p>
            <a:r>
              <a:rPr lang="zh-CN" altLang="en-US"/>
              <a:t>布局：确保标题与退出登录文本位于同一行内，分别左对齐与右对齐 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再继续帮我生成第二个部分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: 2. 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搜索表单区域</a:t>
            </a:r>
          </a:p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组成：包括三个输入控件和两个操作按钮。输入控件具体为：姓名（文本输入框）、性别（下拉选择，选项包括 男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/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女， 默认为空）、职位（下拉选择，选项包括班主任、讲师、学工主管、教研主管、咨询师， 默认为空）。</a:t>
            </a:r>
          </a:p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按钮：“查询”与“清空”按钮，用于提交表单或重置表单项 。</a:t>
            </a:r>
          </a:p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布局：所有表单项及按钮需水平排列于一行 ，确保美观大气 。</a:t>
            </a:r>
          </a:p>
          <a:p>
            <a:endParaRPr lang="zh-CN" altLang="en-US" sz="120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16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再继续帮我生成第二个部分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: 3. 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表格展示区</a:t>
            </a:r>
          </a:p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表格结构：展示列包括姓名、性别（显示男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/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女）、头像（小图标展示）、所属部门、职位（显示班主任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/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讲师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/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学工主管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/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教研主管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/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咨询师）、入职日期、最后操作时间、操作（里包含两个按钮 编辑 与 删除）。</a:t>
            </a:r>
          </a:p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数据模拟：基于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《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笑傲江湖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》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小说人物生成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10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条虚拟数据，每条数据应包含上述所有列的信息，以体现实际应用场景 。</a:t>
            </a:r>
          </a:p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样式：可适当调整表格样式，确保美观大气。</a:t>
            </a:r>
            <a:endParaRPr lang="zh-CN" altLang="en-US" sz="120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38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再继续帮我生成第二个部分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: 4. 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页脚版权区域</a:t>
            </a:r>
          </a:p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内容：第一行显示公司全称“江苏传智播客教育科技股份有限公司”；第二行展示版权信息，“版权所有 </a:t>
            </a:r>
            <a:r>
              <a:rPr lang="en-US" altLang="zh-CN" sz="1200" b="0" i="0">
                <a:solidFill>
                  <a:srgbClr val="616161"/>
                </a:solidFill>
                <a:effectLst/>
                <a:latin typeface="Segoe WPC"/>
              </a:rPr>
              <a:t>Copyright 2006-2024 All Rights Reserved”</a:t>
            </a:r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。</a:t>
            </a:r>
          </a:p>
          <a:p>
            <a:pPr algn="l"/>
            <a:r>
              <a:rPr lang="zh-CN" altLang="en-US" sz="1200" b="0" i="0">
                <a:solidFill>
                  <a:srgbClr val="616161"/>
                </a:solidFill>
                <a:effectLst/>
                <a:latin typeface="Segoe WPC"/>
              </a:rPr>
              <a:t>设计：该区域应具有灰色背景，字体颜色为白色，居中对齐，以营造专业且统一的视觉效果 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7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 userDrawn="1"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4CDC7559-85E2-2FE2-201F-FE73D47864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050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4575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039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  <p:sldLayoutId id="214748368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  <p:sldLayoutId id="2147483679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前端开发（</a:t>
            </a:r>
            <a:r>
              <a:rPr lang="en-US" altLang="zh-CN"/>
              <a:t>AI</a:t>
            </a:r>
            <a:r>
              <a:rPr lang="zh-CN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3553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898F13-87E2-4E78-64A8-62CAC74087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Consolas" panose="020B0609020204030204" pitchFamily="49" charset="0"/>
              </a:rPr>
              <a:t>HTML</a:t>
            </a:r>
            <a:r>
              <a:rPr lang="zh-CN" altLang="en-US">
                <a:latin typeface="Consolas" panose="020B0609020204030204" pitchFamily="49" charset="0"/>
              </a:rPr>
              <a:t>快速入门</a:t>
            </a:r>
            <a:endParaRPr lang="en-US" altLang="zh-CN">
              <a:latin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</a:rPr>
              <a:t>前端开发工具</a:t>
            </a:r>
            <a:endParaRPr lang="en-US" altLang="zh-CN">
              <a:latin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</a:rPr>
              <a:t>常见标签 </a:t>
            </a:r>
            <a:r>
              <a:rPr lang="en-US" altLang="zh-CN">
                <a:latin typeface="Consolas" panose="020B0609020204030204" pitchFamily="49" charset="0"/>
              </a:rPr>
              <a:t>&amp; </a:t>
            </a:r>
            <a:r>
              <a:rPr lang="zh-CN" altLang="en-US">
                <a:latin typeface="Consolas" panose="020B0609020204030204" pitchFamily="49" charset="0"/>
              </a:rPr>
              <a:t>样式</a:t>
            </a:r>
            <a:endParaRPr lang="en-US" altLang="zh-C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53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BFDA3A-10A9-F8CC-DB6E-A2C07DB050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快速入门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407617-3513-57E2-BA87-73AAAA77F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70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3EBC6C-CDC2-C48A-F5FF-FEC4492D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快速入门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58C1348-0479-A1AF-F580-CA8009E8B98B}"/>
              </a:ext>
            </a:extLst>
          </p:cNvPr>
          <p:cNvGrpSpPr/>
          <p:nvPr/>
        </p:nvGrpSpPr>
        <p:grpSpPr>
          <a:xfrm>
            <a:off x="931042" y="3316330"/>
            <a:ext cx="4316371" cy="3343553"/>
            <a:chOff x="2535724" y="3208754"/>
            <a:chExt cx="4316371" cy="3343553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E20C59C-D3E6-20B7-957D-4F2E9AE6D7F9}"/>
                </a:ext>
              </a:extLst>
            </p:cNvPr>
            <p:cNvGrpSpPr/>
            <p:nvPr/>
          </p:nvGrpSpPr>
          <p:grpSpPr>
            <a:xfrm>
              <a:off x="2535724" y="3211293"/>
              <a:ext cx="4266841" cy="3341014"/>
              <a:chOff x="2297722" y="3660322"/>
              <a:chExt cx="4266841" cy="3341014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7CAE9063-97DC-4CBE-CF3F-9D4C4BC90C2C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4266841" cy="3341014"/>
              </a:xfrm>
              <a:prstGeom prst="roundRect">
                <a:avLst>
                  <a:gd name="adj" fmla="val 2209"/>
                </a:avLst>
              </a:prstGeom>
              <a:solidFill>
                <a:srgbClr val="F6F6F6"/>
              </a:solidFill>
              <a:ln w="3175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80000" rIns="3600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zh-CN" sz="14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</p:txBody>
          </p:sp>
          <p:sp>
            <p:nvSpPr>
              <p:cNvPr id="30" name="矩形: 圆顶角 29">
                <a:extLst>
                  <a:ext uri="{FF2B5EF4-FFF2-40B4-BE49-F238E27FC236}">
                    <a16:creationId xmlns:a16="http://schemas.microsoft.com/office/drawing/2014/main" id="{A4017217-903D-192A-6DC8-B88237065BE0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4266841" cy="248320"/>
              </a:xfrm>
              <a:prstGeom prst="round2SameRect">
                <a:avLst>
                  <a:gd name="adj1" fmla="val 28333"/>
                  <a:gd name="adj2" fmla="val 0"/>
                </a:avLst>
              </a:prstGeom>
              <a:solidFill>
                <a:srgbClr val="BCBCB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4F8F580-EF30-430F-28E7-0EBE615414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820" y="3713662"/>
                <a:ext cx="121920" cy="121920"/>
              </a:xfrm>
              <a:prstGeom prst="ellipse">
                <a:avLst/>
              </a:prstGeom>
              <a:solidFill>
                <a:srgbClr val="FE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960077C-E754-48E7-D166-A22D96A6C3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11780" y="3713662"/>
                <a:ext cx="121920" cy="121920"/>
              </a:xfrm>
              <a:prstGeom prst="ellipse">
                <a:avLst/>
              </a:prstGeom>
              <a:solidFill>
                <a:srgbClr val="2FC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07D4F97F-7E48-4FDD-E1B4-3F3F7B7DA9B1}"/>
                  </a:ext>
                </a:extLst>
              </p:cNvPr>
              <p:cNvSpPr/>
              <p:nvPr/>
            </p:nvSpPr>
            <p:spPr>
              <a:xfrm>
                <a:off x="2590800" y="3713662"/>
                <a:ext cx="121920" cy="121920"/>
              </a:xfrm>
              <a:prstGeom prst="ellipse">
                <a:avLst/>
              </a:prstGeom>
              <a:solidFill>
                <a:srgbClr val="FFC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9D4DF22-F4FE-3E0E-8616-5F3685A1EA49}"/>
                </a:ext>
              </a:extLst>
            </p:cNvPr>
            <p:cNvSpPr txBox="1"/>
            <p:nvPr/>
          </p:nvSpPr>
          <p:spPr>
            <a:xfrm>
              <a:off x="5308083" y="3208754"/>
              <a:ext cx="1544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01.</a:t>
              </a:r>
              <a:r>
                <a:rPr lang="zh-CN" altLang="en-US" sz="1200" dirty="0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快速入门</a:t>
              </a:r>
              <a:r>
                <a:rPr lang="en-US" altLang="zh-CN" sz="1200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.html</a:t>
              </a:r>
              <a:endParaRPr lang="zh-CN" altLang="en-US" sz="1200" dirty="0">
                <a:solidFill>
                  <a:schemeClr val="bg1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4" name="文本占位符 5">
            <a:extLst>
              <a:ext uri="{FF2B5EF4-FFF2-40B4-BE49-F238E27FC236}">
                <a16:creationId xmlns:a16="http://schemas.microsoft.com/office/drawing/2014/main" id="{1501A357-A201-D3C8-29E3-60D02816E428}"/>
              </a:ext>
            </a:extLst>
          </p:cNvPr>
          <p:cNvSpPr txBox="1">
            <a:spLocks/>
          </p:cNvSpPr>
          <p:nvPr/>
        </p:nvSpPr>
        <p:spPr>
          <a:xfrm>
            <a:off x="491708" y="1103045"/>
            <a:ext cx="9214230" cy="17147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>
                <a:latin typeface="Consolas" panose="020B0609020204030204" pitchFamily="49" charset="0"/>
              </a:rPr>
              <a:t>新建文本文件，后缀名改为 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.html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>
                <a:latin typeface="Consolas" panose="020B0609020204030204" pitchFamily="49" charset="0"/>
              </a:rPr>
              <a:t>编写</a:t>
            </a:r>
            <a:r>
              <a:rPr lang="en-US" altLang="zh-CN">
                <a:latin typeface="Consolas" panose="020B0609020204030204" pitchFamily="49" charset="0"/>
              </a:rPr>
              <a:t>HTML</a:t>
            </a:r>
            <a:r>
              <a:rPr lang="zh-CN" altLang="en-US">
                <a:latin typeface="Consolas" panose="020B0609020204030204" pitchFamily="49" charset="0"/>
              </a:rPr>
              <a:t>的基本骨架，定义标题</a:t>
            </a:r>
            <a:endParaRPr lang="en-US" altLang="zh-CN"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>
                <a:latin typeface="Consolas" panose="020B0609020204030204" pitchFamily="49" charset="0"/>
              </a:rPr>
              <a:t>在 </a:t>
            </a:r>
            <a:r>
              <a:rPr lang="en-US" altLang="zh-CN">
                <a:latin typeface="Consolas" panose="020B0609020204030204" pitchFamily="49" charset="0"/>
              </a:rPr>
              <a:t>&lt;body&gt; </a:t>
            </a:r>
            <a:r>
              <a:rPr lang="zh-CN" altLang="en-US">
                <a:latin typeface="Consolas" panose="020B0609020204030204" pitchFamily="49" charset="0"/>
              </a:rPr>
              <a:t>中填写内容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91D31F42-45B0-9D46-66DD-47527D99BB41}"/>
              </a:ext>
            </a:extLst>
          </p:cNvPr>
          <p:cNvSpPr/>
          <p:nvPr/>
        </p:nvSpPr>
        <p:spPr>
          <a:xfrm>
            <a:off x="981842" y="3620529"/>
            <a:ext cx="4116981" cy="2857409"/>
          </a:xfrm>
          <a:prstGeom prst="roundRect">
            <a:avLst>
              <a:gd name="adj" fmla="val 2209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&lt;html&gt;</a:t>
            </a:r>
            <a:endParaRPr lang="en-US" altLang="zh-CN" sz="14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 </a:t>
            </a: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&lt;head&gt;</a:t>
            </a:r>
            <a:endParaRPr lang="en-US" altLang="zh-CN" sz="14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  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 </a:t>
            </a: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&lt;/head&gt;</a:t>
            </a:r>
            <a:endParaRPr lang="en-US" altLang="zh-CN" sz="14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 </a:t>
            </a: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&lt;body&gt;</a:t>
            </a:r>
            <a:endParaRPr lang="en-US" altLang="zh-CN" sz="14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   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   </a:t>
            </a: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 </a:t>
            </a: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&lt;/body&gt;</a:t>
            </a:r>
            <a:endParaRPr lang="en-US" altLang="zh-CN" sz="14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&lt;/html&gt;</a:t>
            </a:r>
            <a:endParaRPr lang="en-US" altLang="zh-CN" sz="14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C19CFB8-EA3F-9B70-BD83-C7ADE9940A90}"/>
              </a:ext>
            </a:extLst>
          </p:cNvPr>
          <p:cNvSpPr/>
          <p:nvPr/>
        </p:nvSpPr>
        <p:spPr>
          <a:xfrm>
            <a:off x="969592" y="4238153"/>
            <a:ext cx="3560813" cy="359770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   &lt;title&gt;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快速入门</a:t>
            </a: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&lt;/title&gt;</a:t>
            </a:r>
            <a:endParaRPr lang="en-US" altLang="zh-CN" sz="14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779332A-47D9-1D63-A1BF-148C4CDE604A}"/>
              </a:ext>
            </a:extLst>
          </p:cNvPr>
          <p:cNvSpPr/>
          <p:nvPr/>
        </p:nvSpPr>
        <p:spPr>
          <a:xfrm>
            <a:off x="981842" y="5202448"/>
            <a:ext cx="4024071" cy="660804"/>
          </a:xfrm>
          <a:prstGeom prst="roundRect">
            <a:avLst>
              <a:gd name="adj" fmla="val 2209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   </a:t>
            </a: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&lt;h1&gt;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Hello HTML</a:t>
            </a: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&lt;/h1&gt;</a:t>
            </a:r>
            <a:endParaRPr lang="en-US" altLang="zh-CN" sz="14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   </a:t>
            </a: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&lt;img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400" b="0">
                <a:solidFill>
                  <a:srgbClr val="E5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src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"img/1.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pn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g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altLang="zh-CN" sz="14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endParaRPr lang="en-US" altLang="zh-CN" sz="14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4577143-644D-8D1A-861E-9C54FD88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243" y="928129"/>
            <a:ext cx="4506435" cy="280758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42679778-432B-C67E-A23A-C8A4E2E37285}"/>
              </a:ext>
            </a:extLst>
          </p:cNvPr>
          <p:cNvSpPr/>
          <p:nvPr/>
        </p:nvSpPr>
        <p:spPr>
          <a:xfrm>
            <a:off x="931042" y="3998856"/>
            <a:ext cx="4266841" cy="894080"/>
          </a:xfrm>
          <a:prstGeom prst="rect">
            <a:avLst/>
          </a:prstGeom>
          <a:solidFill>
            <a:srgbClr val="2FC14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3B3CBCD-3524-8F55-1D25-EB5CDB3F9933}"/>
              </a:ext>
            </a:extLst>
          </p:cNvPr>
          <p:cNvSpPr/>
          <p:nvPr/>
        </p:nvSpPr>
        <p:spPr>
          <a:xfrm>
            <a:off x="934326" y="4928285"/>
            <a:ext cx="4266841" cy="1281829"/>
          </a:xfrm>
          <a:prstGeom prst="rect">
            <a:avLst/>
          </a:prstGeom>
          <a:solidFill>
            <a:srgbClr val="0070C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D2DB3A7-BC37-093C-A68B-EAE10A936239}"/>
              </a:ext>
            </a:extLst>
          </p:cNvPr>
          <p:cNvSpPr txBox="1"/>
          <p:nvPr/>
        </p:nvSpPr>
        <p:spPr>
          <a:xfrm>
            <a:off x="5189903" y="4290146"/>
            <a:ext cx="450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B05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网页头部：用来存放给浏览器看的信息，如：</a:t>
            </a:r>
            <a:r>
              <a:rPr lang="en-US" altLang="zh-CN" sz="1400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lang="zh-CN" altLang="en-US" sz="1400" dirty="0">
                <a:solidFill>
                  <a:srgbClr val="00B05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8AE0E2F-7600-3FAC-9A7A-1BE79E97F667}"/>
              </a:ext>
            </a:extLst>
          </p:cNvPr>
          <p:cNvSpPr txBox="1"/>
          <p:nvPr/>
        </p:nvSpPr>
        <p:spPr>
          <a:xfrm>
            <a:off x="5210132" y="5378961"/>
            <a:ext cx="497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1FEE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网页主体：用来存放给用户看的信息，如：文字、图片、视频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006BF1E-F3B9-4B92-9469-15D82E5F78A8}"/>
              </a:ext>
            </a:extLst>
          </p:cNvPr>
          <p:cNvSpPr/>
          <p:nvPr/>
        </p:nvSpPr>
        <p:spPr>
          <a:xfrm>
            <a:off x="5532243" y="936838"/>
            <a:ext cx="4506435" cy="317721"/>
          </a:xfrm>
          <a:prstGeom prst="rect">
            <a:avLst/>
          </a:prstGeom>
          <a:solidFill>
            <a:srgbClr val="2FC14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69AB51B-9F08-4A9E-C90F-16F0FEE5B87D}"/>
              </a:ext>
            </a:extLst>
          </p:cNvPr>
          <p:cNvSpPr/>
          <p:nvPr/>
        </p:nvSpPr>
        <p:spPr>
          <a:xfrm>
            <a:off x="5532243" y="1578382"/>
            <a:ext cx="4506435" cy="2157327"/>
          </a:xfrm>
          <a:prstGeom prst="rect">
            <a:avLst/>
          </a:prstGeom>
          <a:solidFill>
            <a:srgbClr val="0070C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B944F44-AE70-7F7C-03CF-451A1999A564}"/>
              </a:ext>
            </a:extLst>
          </p:cNvPr>
          <p:cNvSpPr/>
          <p:nvPr/>
        </p:nvSpPr>
        <p:spPr>
          <a:xfrm>
            <a:off x="931041" y="4290146"/>
            <a:ext cx="4266841" cy="334977"/>
          </a:xfrm>
          <a:prstGeom prst="rect">
            <a:avLst/>
          </a:prstGeom>
          <a:solidFill>
            <a:srgbClr val="2FC14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13D1450-0276-7A11-02B8-F7CAC6D0C221}"/>
              </a:ext>
            </a:extLst>
          </p:cNvPr>
          <p:cNvSpPr/>
          <p:nvPr/>
        </p:nvSpPr>
        <p:spPr>
          <a:xfrm>
            <a:off x="931041" y="4928334"/>
            <a:ext cx="4266841" cy="1281829"/>
          </a:xfrm>
          <a:prstGeom prst="rect">
            <a:avLst/>
          </a:prstGeom>
          <a:solidFill>
            <a:srgbClr val="0070C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45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38724 -0.4886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-2444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724 0.48866 L -1.66667E-6 -2.22222E-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-2444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5615" y="35536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  <p:from x="94683" y="28140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38724 -0.42361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-211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724 0.42361 L -1.66667E-6 1.48148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62" y="-211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5615" y="168301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  <p:from x="94683" y="5941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9" grpId="0" animBg="1"/>
      <p:bldP spid="40" grpId="0" animBg="1"/>
      <p:bldP spid="41" grpId="0"/>
      <p:bldP spid="42" grpId="0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CF2A0E23-568E-2CFE-E32B-E95F10D7F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9111" y="1470831"/>
            <a:ext cx="5760538" cy="3679507"/>
          </a:xfrm>
        </p:spPr>
        <p:txBody>
          <a:bodyPr/>
          <a:lstStyle/>
          <a:p>
            <a:pPr marL="342900" indent="-342900">
              <a:spcBef>
                <a:spcPts val="800"/>
              </a:spcBef>
              <a:buFont typeface="+mj-lt"/>
              <a:buAutoNum type="arabicPeriod"/>
            </a:pPr>
            <a:r>
              <a:rPr lang="en-US" altLang="zh-CN" sz="1800" dirty="0"/>
              <a:t>HTML</a:t>
            </a:r>
            <a:r>
              <a:rPr lang="zh-CN" altLang="en-US" sz="1800" dirty="0"/>
              <a:t>基本骨架标签</a:t>
            </a:r>
            <a:endParaRPr lang="en-US" altLang="zh-CN" sz="1800" dirty="0"/>
          </a:p>
          <a:p>
            <a:pPr>
              <a:spcBef>
                <a:spcPts val="800"/>
              </a:spcBef>
            </a:pPr>
            <a:endParaRPr lang="en-US" altLang="zh-CN" dirty="0"/>
          </a:p>
          <a:p>
            <a:pPr>
              <a:spcBef>
                <a:spcPts val="800"/>
              </a:spcBef>
            </a:pPr>
            <a:endParaRPr lang="en-US" altLang="zh-CN"/>
          </a:p>
          <a:p>
            <a:pPr>
              <a:spcBef>
                <a:spcPts val="800"/>
              </a:spcBef>
            </a:pPr>
            <a:endParaRPr lang="en-US" altLang="zh-CN"/>
          </a:p>
          <a:p>
            <a:pPr>
              <a:spcBef>
                <a:spcPts val="800"/>
              </a:spcBef>
            </a:pPr>
            <a:endParaRPr lang="en-US" altLang="zh-CN"/>
          </a:p>
          <a:p>
            <a:pPr>
              <a:spcBef>
                <a:spcPts val="800"/>
              </a:spcBef>
            </a:pPr>
            <a:endParaRPr lang="en-US" altLang="zh-CN" dirty="0"/>
          </a:p>
          <a:p>
            <a:pPr>
              <a:spcBef>
                <a:spcPts val="800"/>
              </a:spcBef>
            </a:pPr>
            <a:r>
              <a:rPr lang="en-US" altLang="zh-CN" sz="1800"/>
              <a:t>2. HTML</a:t>
            </a:r>
            <a:r>
              <a:rPr lang="zh-CN" altLang="en-US" sz="1800"/>
              <a:t>标签特点</a:t>
            </a:r>
            <a:endParaRPr lang="en-US" altLang="zh-CN" sz="1800"/>
          </a:p>
          <a:p>
            <a:pPr>
              <a:spcBef>
                <a:spcPts val="800"/>
              </a:spcBef>
            </a:pP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418F2C-E68B-5BB8-A999-0B0A9B840FBE}"/>
              </a:ext>
            </a:extLst>
          </p:cNvPr>
          <p:cNvSpPr txBox="1"/>
          <p:nvPr/>
        </p:nvSpPr>
        <p:spPr>
          <a:xfrm>
            <a:off x="3686551" y="4737302"/>
            <a:ext cx="5163671" cy="118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标签不区分大小写，</a:t>
            </a:r>
            <a:r>
              <a:rPr lang="zh-CN" altLang="en-US" sz="1400" dirty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建议小写</a:t>
            </a:r>
            <a:endParaRPr lang="en-US" altLang="zh-CN" sz="1400" dirty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标签的属性值使用单引号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/</a:t>
            </a:r>
            <a:r>
              <a:rPr lang="zh-CN" altLang="en-US" sz="1400" dirty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双引号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都可以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语法结构松散，但是</a:t>
            </a:r>
            <a:r>
              <a:rPr lang="zh-CN" altLang="en-US" sz="1400" dirty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建议规范书写</a:t>
            </a:r>
            <a:endParaRPr lang="en-US" altLang="zh-CN" sz="1400" dirty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115BF3-70F1-E156-98B6-4E4AACE8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32"/>
          <a:stretch/>
        </p:blipFill>
        <p:spPr>
          <a:xfrm>
            <a:off x="8850222" y="1096998"/>
            <a:ext cx="2828337" cy="2733301"/>
          </a:xfrm>
          <a:prstGeom prst="roundRect">
            <a:avLst>
              <a:gd name="adj" fmla="val 179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44EF6E-173A-2DFB-8BA5-3118EB33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321" y="1975214"/>
            <a:ext cx="4827981" cy="2316689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74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898F13-87E2-4E78-64A8-62CAC74087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Consolas" panose="020B0609020204030204" pitchFamily="49" charset="0"/>
              </a:rPr>
              <a:t>HTML</a:t>
            </a:r>
            <a:r>
              <a:rPr lang="zh-CN" altLang="en-US">
                <a:latin typeface="Consolas" panose="020B0609020204030204" pitchFamily="49" charset="0"/>
              </a:rPr>
              <a:t>快速入门</a:t>
            </a:r>
            <a:endParaRPr lang="en-US" altLang="zh-CN">
              <a:latin typeface="Consolas" panose="020B0609020204030204" pitchFamily="49" charset="0"/>
            </a:endParaRPr>
          </a:p>
          <a:p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前端开发工具</a:t>
            </a:r>
            <a:endParaRPr lang="en-US" altLang="zh-CN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</a:rPr>
              <a:t>常见标签 </a:t>
            </a:r>
            <a:r>
              <a:rPr lang="en-US" altLang="zh-CN">
                <a:latin typeface="Consolas" panose="020B0609020204030204" pitchFamily="49" charset="0"/>
              </a:rPr>
              <a:t>&amp; </a:t>
            </a:r>
            <a:r>
              <a:rPr lang="zh-CN" altLang="en-US">
                <a:latin typeface="Consolas" panose="020B0609020204030204" pitchFamily="49" charset="0"/>
              </a:rPr>
              <a:t>样式</a:t>
            </a:r>
            <a:endParaRPr lang="en-US" altLang="zh-C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7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7EE72B-BA7F-7826-F075-CDD667F3C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前端开发工具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7A4139-6C96-6059-3C93-4403191C80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56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前端开发工具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F8BBFA3-CE55-351A-8727-186CD9EE6E8F}"/>
              </a:ext>
            </a:extLst>
          </p:cNvPr>
          <p:cNvSpPr txBox="1">
            <a:spLocks/>
          </p:cNvSpPr>
          <p:nvPr/>
        </p:nvSpPr>
        <p:spPr>
          <a:xfrm>
            <a:off x="600544" y="1135770"/>
            <a:ext cx="10698800" cy="1804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Visual Studio Code</a:t>
            </a:r>
            <a:r>
              <a:rPr lang="zh-CN" altLang="en-US" sz="1600">
                <a:latin typeface="Fira Code" panose="020B0809050000020004" pitchFamily="49" charset="0"/>
              </a:rPr>
              <a:t>（简称 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VS Code </a:t>
            </a:r>
            <a:r>
              <a:rPr lang="zh-CN" altLang="en-US" sz="1600">
                <a:latin typeface="Fira Code" panose="020B0809050000020004" pitchFamily="49" charset="0"/>
              </a:rPr>
              <a:t>）是 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Microsoft </a:t>
            </a:r>
            <a:r>
              <a:rPr lang="zh-CN" altLang="en-US" sz="1600">
                <a:latin typeface="Fira Code" panose="020B0809050000020004" pitchFamily="49" charset="0"/>
              </a:rPr>
              <a:t>于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2015</a:t>
            </a:r>
            <a:r>
              <a:rPr lang="zh-CN" altLang="en-US" sz="1600">
                <a:latin typeface="Fira Code" panose="020B0809050000020004" pitchFamily="49" charset="0"/>
              </a:rPr>
              <a:t>年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4</a:t>
            </a:r>
            <a:r>
              <a:rPr lang="zh-CN" altLang="en-US" sz="1600">
                <a:latin typeface="Fira Code" panose="020B0809050000020004" pitchFamily="49" charset="0"/>
              </a:rPr>
              <a:t>月发布的一款代码编辑器。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VS Code </a:t>
            </a:r>
            <a:r>
              <a:rPr lang="zh-CN" altLang="en-US" sz="1600">
                <a:latin typeface="Fira Code" panose="020B0809050000020004" pitchFamily="49" charset="0"/>
              </a:rPr>
              <a:t>对前端代码有非常强大的支持，同时也其他编程语言（例如：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C++</a:t>
            </a:r>
            <a:r>
              <a:rPr lang="zh-CN" altLang="en-US" sz="1600">
                <a:latin typeface="Fira Code" panose="020B0809050000020004" pitchFamily="49" charset="0"/>
              </a:rPr>
              <a:t>、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Java</a:t>
            </a:r>
            <a:r>
              <a:rPr lang="zh-CN" altLang="en-US" sz="1600">
                <a:latin typeface="Fira Code" panose="020B0809050000020004" pitchFamily="49" charset="0"/>
              </a:rPr>
              <a:t>、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r>
              <a:rPr lang="zh-CN" altLang="en-US" sz="1600">
                <a:latin typeface="Fira Code" panose="020B0809050000020004" pitchFamily="49" charset="0"/>
              </a:rPr>
              <a:t>、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PHP</a:t>
            </a:r>
            <a:r>
              <a:rPr lang="zh-CN" altLang="en-US" sz="1600">
                <a:latin typeface="Fira Code" panose="020B0809050000020004" pitchFamily="49" charset="0"/>
              </a:rPr>
              <a:t>、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Go</a:t>
            </a:r>
            <a:r>
              <a:rPr lang="zh-CN" altLang="en-US" sz="1600">
                <a:latin typeface="Fira Code" panose="020B0809050000020004" pitchFamily="49" charset="0"/>
              </a:rPr>
              <a:t>等）。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VS Code </a:t>
            </a:r>
            <a:r>
              <a:rPr lang="zh-CN" altLang="en-US" sz="1600">
                <a:latin typeface="Fira Code" panose="020B0809050000020004" pitchFamily="49" charset="0"/>
              </a:rPr>
              <a:t>提供了非常强大的插件库，大大提高了开发效率。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官网：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https://code.visualstudio.com</a:t>
            </a:r>
            <a:endParaRPr lang="en-US" altLang="zh-CN" sz="16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E65460-FA4C-D125-0DB3-75D1A5CA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495" y="2559534"/>
            <a:ext cx="2690093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4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ADE4B4-A301-DCE2-996B-F47BE6147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170081" cy="297885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VSCode</a:t>
            </a:r>
            <a:r>
              <a:rPr lang="zh-CN" altLang="en-US" sz="1800"/>
              <a:t>安装使用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3CD573-EED9-558F-E010-DA83C53A0439}"/>
              </a:ext>
            </a:extLst>
          </p:cNvPr>
          <p:cNvSpPr txBox="1"/>
          <p:nvPr/>
        </p:nvSpPr>
        <p:spPr>
          <a:xfrm>
            <a:off x="4340078" y="3152576"/>
            <a:ext cx="6940632" cy="1320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cs typeface="阿里巴巴普惠体" panose="00020600040101010101" pitchFamily="18" charset="-122"/>
              </a:rPr>
              <a:t>不仅要安装软件，还得安装插件</a:t>
            </a:r>
            <a:endParaRPr lang="en-US" altLang="zh-CN" sz="1600" dirty="0">
              <a:solidFill>
                <a:schemeClr val="tx1">
                  <a:lumMod val="50000"/>
                </a:schemeClr>
              </a:solidFill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  <a:cs typeface="阿里巴巴普惠体" panose="00020600040101010101" pitchFamily="18" charset="-122"/>
              </a:rPr>
              <a:t>注意：安装在一个没有中文，不带空格的目录下</a:t>
            </a:r>
            <a:endParaRPr lang="en-US" altLang="zh-CN" sz="1600" dirty="0">
              <a:solidFill>
                <a:srgbClr val="C00000"/>
              </a:solidFill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  <a:cs typeface="阿里巴巴普惠体" panose="00020600040101010101" pitchFamily="18" charset="-122"/>
              </a:rPr>
              <a:t>注意：由于安装了</a:t>
            </a:r>
            <a:r>
              <a:rPr lang="en-US" altLang="zh-CN" sz="1600" dirty="0">
                <a:solidFill>
                  <a:srgbClr val="C00000"/>
                </a:solidFill>
                <a:cs typeface="阿里巴巴普惠体" panose="00020600040101010101" pitchFamily="18" charset="-122"/>
              </a:rPr>
              <a:t>IDEA</a:t>
            </a:r>
            <a:r>
              <a:rPr lang="zh-CN" altLang="en-US" sz="1600" dirty="0">
                <a:solidFill>
                  <a:srgbClr val="C00000"/>
                </a:solidFill>
                <a:cs typeface="阿里巴巴普惠体" panose="00020600040101010101" pitchFamily="18" charset="-122"/>
              </a:rPr>
              <a:t>快捷键映射插件，</a:t>
            </a:r>
            <a:r>
              <a:rPr lang="en-US" altLang="zh-CN" sz="1600">
                <a:solidFill>
                  <a:srgbClr val="C00000"/>
                </a:solidFill>
                <a:cs typeface="阿里巴巴普惠体" panose="00020600040101010101" pitchFamily="18" charset="-122"/>
              </a:rPr>
              <a:t>VSCode</a:t>
            </a:r>
            <a:r>
              <a:rPr lang="zh-CN" altLang="en-US" sz="1600">
                <a:solidFill>
                  <a:srgbClr val="C00000"/>
                </a:solidFill>
                <a:cs typeface="阿里巴巴普惠体" panose="00020600040101010101" pitchFamily="18" charset="-122"/>
              </a:rPr>
              <a:t>快捷键与</a:t>
            </a:r>
            <a:r>
              <a:rPr lang="en-US" altLang="zh-CN" sz="1600">
                <a:solidFill>
                  <a:srgbClr val="C00000"/>
                </a:solidFill>
                <a:cs typeface="阿里巴巴普惠体" panose="00020600040101010101" pitchFamily="18" charset="-122"/>
              </a:rPr>
              <a:t>IDEA</a:t>
            </a:r>
            <a:r>
              <a:rPr lang="zh-CN" altLang="en-US" sz="1600" dirty="0">
                <a:solidFill>
                  <a:srgbClr val="C00000"/>
                </a:solidFill>
                <a:cs typeface="阿里巴巴普惠体" panose="00020600040101010101" pitchFamily="18" charset="-122"/>
              </a:rPr>
              <a:t>一致</a:t>
            </a:r>
            <a:endParaRPr lang="en-US" altLang="zh-CN" sz="1600" dirty="0">
              <a:solidFill>
                <a:srgbClr val="C00000"/>
              </a:solidFill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0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898F13-87E2-4E78-64A8-62CAC74087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Consolas" panose="020B0609020204030204" pitchFamily="49" charset="0"/>
              </a:rPr>
              <a:t>HTML</a:t>
            </a:r>
            <a:r>
              <a:rPr lang="zh-CN" altLang="en-US">
                <a:latin typeface="Consolas" panose="020B0609020204030204" pitchFamily="49" charset="0"/>
              </a:rPr>
              <a:t>快速入门</a:t>
            </a:r>
            <a:endParaRPr lang="en-US" altLang="zh-CN">
              <a:latin typeface="Consolas" panose="020B0609020204030204" pitchFamily="49" charset="0"/>
            </a:endParaRPr>
          </a:p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前端开发工具</a:t>
            </a:r>
            <a:endParaRPr lang="en-US" altLang="zh-CN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常见标签 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&amp; 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样式</a:t>
            </a:r>
            <a:endParaRPr lang="en-US" altLang="zh-CN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929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06251-F949-7B23-4A92-36B18B362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4164" y="2469081"/>
            <a:ext cx="4249035" cy="901700"/>
          </a:xfrm>
        </p:spPr>
        <p:txBody>
          <a:bodyPr/>
          <a:lstStyle/>
          <a:p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常见标签 </a:t>
            </a:r>
            <a:r>
              <a:rPr lang="en-US" altLang="zh-CN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&amp; </a:t>
            </a:r>
            <a:r>
              <a:rPr lang="zh-CN" altLang="en-US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样式</a:t>
            </a:r>
            <a:endParaRPr lang="en-US" altLang="zh-CN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5DE8A0-5CE9-7B29-0A83-4348D91200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77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初始</a:t>
            </a:r>
            <a:r>
              <a:rPr lang="en-US" altLang="zh-CN"/>
              <a:t>Web</a:t>
            </a:r>
            <a:r>
              <a:rPr lang="zh-CN" altLang="en-US"/>
              <a:t>前端</a:t>
            </a:r>
          </a:p>
        </p:txBody>
      </p:sp>
      <p:pic>
        <p:nvPicPr>
          <p:cNvPr id="4" name="图片 3" descr="电脑萤幕的截图&#10;&#10;描述已自动生成">
            <a:extLst>
              <a:ext uri="{FF2B5EF4-FFF2-40B4-BE49-F238E27FC236}">
                <a16:creationId xmlns:a16="http://schemas.microsoft.com/office/drawing/2014/main" id="{C282A70D-1169-DD06-05BC-2BD62CA6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6" y="1225148"/>
            <a:ext cx="6151435" cy="346018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占位符 8">
            <a:extLst>
              <a:ext uri="{FF2B5EF4-FFF2-40B4-BE49-F238E27FC236}">
                <a16:creationId xmlns:a16="http://schemas.microsoft.com/office/drawing/2014/main" id="{2774A553-030F-5C9A-6018-5C668B14EA7E}"/>
              </a:ext>
            </a:extLst>
          </p:cNvPr>
          <p:cNvSpPr txBox="1">
            <a:spLocks/>
          </p:cNvSpPr>
          <p:nvPr/>
        </p:nvSpPr>
        <p:spPr>
          <a:xfrm>
            <a:off x="6874722" y="1601274"/>
            <a:ext cx="4897316" cy="2927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网页由那几部分组成</a:t>
            </a:r>
            <a:r>
              <a:rPr lang="en-US" altLang="zh-CN"/>
              <a:t>?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l"/>
            </a:pPr>
            <a:endParaRPr lang="en-US" altLang="zh-CN"/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我们看到的网页，背后本质是什么</a:t>
            </a:r>
            <a:r>
              <a:rPr lang="en-US" altLang="zh-CN"/>
              <a:t>?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1CBC8A-9879-695E-8FB1-94681D67B71F}"/>
              </a:ext>
            </a:extLst>
          </p:cNvPr>
          <p:cNvSpPr txBox="1"/>
          <p:nvPr/>
        </p:nvSpPr>
        <p:spPr>
          <a:xfrm>
            <a:off x="7136522" y="2061619"/>
            <a:ext cx="4085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文字、图片、视频、音频、超链接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. .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!!图片 9">
            <a:extLst>
              <a:ext uri="{FF2B5EF4-FFF2-40B4-BE49-F238E27FC236}">
                <a16:creationId xmlns:a16="http://schemas.microsoft.com/office/drawing/2014/main" id="{54D05139-6828-0721-DEDD-19492007E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6" y="1008923"/>
            <a:ext cx="10376329" cy="484015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62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图片 7" descr="电脑萤幕的截图&#10;&#10;描述已自动生成">
            <a:extLst>
              <a:ext uri="{FF2B5EF4-FFF2-40B4-BE49-F238E27FC236}">
                <a16:creationId xmlns:a16="http://schemas.microsoft.com/office/drawing/2014/main" id="{C1C996AE-1D6F-4B29-9664-D55799A0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0" y="899399"/>
            <a:ext cx="10229278" cy="57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29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图片 7">
            <a:extLst>
              <a:ext uri="{FF2B5EF4-FFF2-40B4-BE49-F238E27FC236}">
                <a16:creationId xmlns:a16="http://schemas.microsoft.com/office/drawing/2014/main" id="{C9EE584E-4632-CAFF-1C41-E50812B0D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14"/>
          <a:stretch/>
        </p:blipFill>
        <p:spPr>
          <a:xfrm>
            <a:off x="1405517" y="600252"/>
            <a:ext cx="6344467" cy="58969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!!文本占位符 3">
            <a:extLst>
              <a:ext uri="{FF2B5EF4-FFF2-40B4-BE49-F238E27FC236}">
                <a16:creationId xmlns:a16="http://schemas.microsoft.com/office/drawing/2014/main" id="{0E665464-A427-1458-5693-30B931413212}"/>
              </a:ext>
            </a:extLst>
          </p:cNvPr>
          <p:cNvSpPr txBox="1">
            <a:spLocks/>
          </p:cNvSpPr>
          <p:nvPr/>
        </p:nvSpPr>
        <p:spPr>
          <a:xfrm>
            <a:off x="7908351" y="3089414"/>
            <a:ext cx="2189018" cy="10253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/>
              <a:t> 央视新闻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/>
              <a:t> 央视新闻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859793-79A6-1725-42C7-57FF085C2C54}"/>
              </a:ext>
            </a:extLst>
          </p:cNvPr>
          <p:cNvSpPr/>
          <p:nvPr/>
        </p:nvSpPr>
        <p:spPr>
          <a:xfrm>
            <a:off x="1405517" y="600252"/>
            <a:ext cx="6344467" cy="536070"/>
          </a:xfrm>
          <a:prstGeom prst="rect">
            <a:avLst/>
          </a:prstGeom>
          <a:solidFill>
            <a:srgbClr val="00B050">
              <a:alpha val="20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BDECA2-C59A-B20B-CF29-F89382607B18}"/>
              </a:ext>
            </a:extLst>
          </p:cNvPr>
          <p:cNvSpPr/>
          <p:nvPr/>
        </p:nvSpPr>
        <p:spPr>
          <a:xfrm>
            <a:off x="1405517" y="1173265"/>
            <a:ext cx="6344467" cy="5323934"/>
          </a:xfrm>
          <a:prstGeom prst="rect">
            <a:avLst/>
          </a:prstGeom>
          <a:solidFill>
            <a:srgbClr val="FFC000">
              <a:alpha val="10196"/>
            </a:srgbClr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48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6CFA59-44CD-FC78-73EB-27F7C62A21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常见标签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4" name="!!文本占位符 3">
            <a:extLst>
              <a:ext uri="{FF2B5EF4-FFF2-40B4-BE49-F238E27FC236}">
                <a16:creationId xmlns:a16="http://schemas.microsoft.com/office/drawing/2014/main" id="{FCADBDC0-6D5E-7B2C-37CE-B91560D88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1085409"/>
          </a:xfrm>
        </p:spPr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5D4AF67-5F36-7193-EE7E-7C6EA2DF8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文本占位符 3">
            <a:extLst>
              <a:ext uri="{FF2B5EF4-FFF2-40B4-BE49-F238E27FC236}">
                <a16:creationId xmlns:a16="http://schemas.microsoft.com/office/drawing/2014/main" id="{EE775375-ABAC-F0E9-14B7-98C9885F5766}"/>
              </a:ext>
            </a:extLst>
          </p:cNvPr>
          <p:cNvSpPr txBox="1">
            <a:spLocks/>
          </p:cNvSpPr>
          <p:nvPr/>
        </p:nvSpPr>
        <p:spPr>
          <a:xfrm>
            <a:off x="6351439" y="4010236"/>
            <a:ext cx="3692525" cy="532747"/>
          </a:xfrm>
          <a:prstGeom prst="rect">
            <a:avLst/>
          </a:prstGeom>
        </p:spPr>
        <p:txBody>
          <a:bodyPr anchor="t"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294921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标题制作</a:t>
            </a:r>
          </a:p>
        </p:txBody>
      </p:sp>
      <p:pic>
        <p:nvPicPr>
          <p:cNvPr id="4" name="!!图片 3">
            <a:extLst>
              <a:ext uri="{FF2B5EF4-FFF2-40B4-BE49-F238E27FC236}">
                <a16:creationId xmlns:a16="http://schemas.microsoft.com/office/drawing/2014/main" id="{0C9046FF-E44F-65F5-9F6A-10FBCFBD0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3569"/>
          <a:stretch/>
        </p:blipFill>
        <p:spPr>
          <a:xfrm>
            <a:off x="770892" y="1123345"/>
            <a:ext cx="4731122" cy="5241596"/>
          </a:xfrm>
          <a:prstGeom prst="flowChartDocumen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72CC2A-5D1E-5437-2E56-74290A9D37E6}"/>
              </a:ext>
            </a:extLst>
          </p:cNvPr>
          <p:cNvSpPr txBox="1">
            <a:spLocks/>
          </p:cNvSpPr>
          <p:nvPr/>
        </p:nvSpPr>
        <p:spPr>
          <a:xfrm>
            <a:off x="5575694" y="2727476"/>
            <a:ext cx="6280955" cy="948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600"/>
              <a:t>html</a:t>
            </a:r>
            <a:r>
              <a:rPr lang="zh-CN" altLang="en-US" sz="1600"/>
              <a:t>页面在渲染展示的时候，是从上往下逐行解析展示的。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/>
              <a:t>所以，编写页面的时候，根据页面的布局，从上往下编写。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00492BF-76F4-66ED-DEC1-72624435AF84}"/>
              </a:ext>
            </a:extLst>
          </p:cNvPr>
          <p:cNvCxnSpPr>
            <a:cxnSpLocks/>
          </p:cNvCxnSpPr>
          <p:nvPr/>
        </p:nvCxnSpPr>
        <p:spPr>
          <a:xfrm>
            <a:off x="844572" y="1174776"/>
            <a:ext cx="0" cy="437019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03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标题排版</a:t>
            </a:r>
          </a:p>
        </p:txBody>
      </p:sp>
      <p:pic>
        <p:nvPicPr>
          <p:cNvPr id="4" name="!!图片 3">
            <a:extLst>
              <a:ext uri="{FF2B5EF4-FFF2-40B4-BE49-F238E27FC236}">
                <a16:creationId xmlns:a16="http://schemas.microsoft.com/office/drawing/2014/main" id="{A80155FF-7128-96C0-7A90-DCCF69B09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69"/>
          <a:stretch/>
        </p:blipFill>
        <p:spPr>
          <a:xfrm>
            <a:off x="744608" y="1069354"/>
            <a:ext cx="9304826" cy="2063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3AC344-F26D-FB5C-0F4E-07AFA1466BE0}"/>
              </a:ext>
            </a:extLst>
          </p:cNvPr>
          <p:cNvSpPr/>
          <p:nvPr/>
        </p:nvSpPr>
        <p:spPr>
          <a:xfrm>
            <a:off x="1940805" y="1114202"/>
            <a:ext cx="5490753" cy="397385"/>
          </a:xfrm>
          <a:prstGeom prst="rect">
            <a:avLst/>
          </a:prstGeom>
          <a:solidFill>
            <a:srgbClr val="00B050">
              <a:alpha val="14902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F98768-BC51-CA0B-6695-93A37D2534BB}"/>
              </a:ext>
            </a:extLst>
          </p:cNvPr>
          <p:cNvSpPr/>
          <p:nvPr/>
        </p:nvSpPr>
        <p:spPr>
          <a:xfrm>
            <a:off x="1940805" y="1531097"/>
            <a:ext cx="5490753" cy="364095"/>
          </a:xfrm>
          <a:prstGeom prst="rect">
            <a:avLst/>
          </a:prstGeom>
          <a:solidFill>
            <a:srgbClr val="00B050">
              <a:alpha val="14902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1">
            <a:extLst>
              <a:ext uri="{FF2B5EF4-FFF2-40B4-BE49-F238E27FC236}">
                <a16:creationId xmlns:a16="http://schemas.microsoft.com/office/drawing/2014/main" id="{871AF46F-B0F5-3B20-520D-1593DB8CFCA8}"/>
              </a:ext>
            </a:extLst>
          </p:cNvPr>
          <p:cNvSpPr txBox="1">
            <a:spLocks/>
          </p:cNvSpPr>
          <p:nvPr/>
        </p:nvSpPr>
        <p:spPr>
          <a:xfrm>
            <a:off x="695788" y="3629215"/>
            <a:ext cx="5267145" cy="2681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</a:rPr>
              <a:t>标题标签：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&lt;h1&gt; 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- 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&lt;h6&gt;</a:t>
            </a:r>
            <a:endParaRPr lang="en-US" altLang="zh-CN">
              <a:solidFill>
                <a:srgbClr val="0000FF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</a:rPr>
              <a:t>超链接标签：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</a:t>
            </a:r>
            <a:r>
              <a:rPr lang="en-US" altLang="zh-CN" sz="1400">
                <a:solidFill>
                  <a:srgbClr val="3333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a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href="" target=""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...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&lt;/a&gt;</a:t>
            </a:r>
            <a:endParaRPr lang="en-US" altLang="zh-CN">
              <a:solidFill>
                <a:srgbClr val="0000FF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href</a:t>
            </a:r>
            <a:r>
              <a:rPr lang="zh-CN" altLang="en-US" sz="14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：指定资源访问的</a:t>
            </a:r>
            <a:r>
              <a:rPr lang="en-US" altLang="zh-CN" sz="14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target</a:t>
            </a:r>
            <a:r>
              <a:rPr lang="zh-CN" altLang="en-US" sz="14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：指定在何处打开资源链接</a:t>
            </a:r>
          </a:p>
          <a:p>
            <a:pPr marL="792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_self</a:t>
            </a:r>
            <a:r>
              <a:rPr lang="zh-CN" altLang="en-US" sz="14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：默认值，在当前页面打开</a:t>
            </a:r>
          </a:p>
          <a:p>
            <a:pPr marL="792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_blank</a:t>
            </a:r>
            <a:r>
              <a:rPr lang="zh-CN" altLang="en-US" sz="140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：在空白页面打开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04A2014-C8CC-F98C-D64D-042ECE636893}"/>
              </a:ext>
            </a:extLst>
          </p:cNvPr>
          <p:cNvGrpSpPr/>
          <p:nvPr/>
        </p:nvGrpSpPr>
        <p:grpSpPr>
          <a:xfrm>
            <a:off x="5949944" y="3682939"/>
            <a:ext cx="6016464" cy="2574490"/>
            <a:chOff x="2297721" y="3660322"/>
            <a:chExt cx="6016464" cy="257449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8522216-82B5-311E-6DEA-B57D87D9A9F8}"/>
                </a:ext>
              </a:extLst>
            </p:cNvPr>
            <p:cNvSpPr/>
            <p:nvPr/>
          </p:nvSpPr>
          <p:spPr>
            <a:xfrm>
              <a:off x="2297723" y="3660322"/>
              <a:ext cx="6016462" cy="2574490"/>
            </a:xfrm>
            <a:prstGeom prst="roundRect">
              <a:avLst>
                <a:gd name="adj" fmla="val 2683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&lt;body&gt;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&lt;!-- 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定义一个标题，标题内容为：推进长江十年禁渔 谱写长江大保护新篇章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--&gt;</a:t>
              </a:r>
              <a:endParaRPr lang="zh-CN" altLang="en-US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&lt;h1&gt;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推进长江十年禁渔 谱写长江大保护新篇章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&lt;/h1&gt;</a:t>
              </a:r>
              <a:b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&lt;!-- 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定义一个超链接，里面显示 央视网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--&gt;</a:t>
              </a:r>
              <a:endParaRPr lang="zh-CN" altLang="en-US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&lt;a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href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"https://www.cctv.com/"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央视网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&lt;/a&gt;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2024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年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05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月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15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日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20:07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&lt;/body&gt;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矩形: 圆顶角 9">
              <a:extLst>
                <a:ext uri="{FF2B5EF4-FFF2-40B4-BE49-F238E27FC236}">
                  <a16:creationId xmlns:a16="http://schemas.microsoft.com/office/drawing/2014/main" id="{6F4156E9-CA1D-1962-2415-3C12BEE3483A}"/>
                </a:ext>
              </a:extLst>
            </p:cNvPr>
            <p:cNvSpPr/>
            <p:nvPr/>
          </p:nvSpPr>
          <p:spPr>
            <a:xfrm flipH="1">
              <a:off x="2297721" y="3660322"/>
              <a:ext cx="6016462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6463495-F412-1BDD-8278-8D4E938C9106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78FA44-8FF1-B670-1D27-49FE82936F27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D36F251-4B50-1C56-ABE2-0309FA7BD718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959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5AE198-139A-0592-F12B-AD70B89E3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69"/>
          <a:stretch/>
        </p:blipFill>
        <p:spPr>
          <a:xfrm>
            <a:off x="708750" y="1069354"/>
            <a:ext cx="9304826" cy="2063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48ECBEC-B8BD-008C-2FF5-1A3F0B6583A8}"/>
              </a:ext>
            </a:extLst>
          </p:cNvPr>
          <p:cNvGrpSpPr/>
          <p:nvPr/>
        </p:nvGrpSpPr>
        <p:grpSpPr>
          <a:xfrm>
            <a:off x="8352771" y="4599653"/>
            <a:ext cx="2720867" cy="1651606"/>
            <a:chOff x="2297719" y="3660322"/>
            <a:chExt cx="2720867" cy="165160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71B10E7-0CA6-45C2-58A7-A048EBFBCFB2}"/>
                </a:ext>
              </a:extLst>
            </p:cNvPr>
            <p:cNvSpPr/>
            <p:nvPr/>
          </p:nvSpPr>
          <p:spPr>
            <a:xfrm>
              <a:off x="2297724" y="3660322"/>
              <a:ext cx="2720862" cy="1651606"/>
            </a:xfrm>
            <a:prstGeom prst="roundRect">
              <a:avLst>
                <a:gd name="adj" fmla="val 4437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&lt;style&gt;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</a:t>
              </a:r>
              <a:r>
                <a:rPr lang="en-US" altLang="zh-CN" sz="1200">
                  <a:solidFill>
                    <a:srgbClr val="8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span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color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>
                  <a:solidFill>
                    <a:srgbClr val="0070C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gray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&lt;/style&gt;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EEE1A868-B7BC-2ADA-97DD-C56ED4B4BB38}"/>
                </a:ext>
              </a:extLst>
            </p:cNvPr>
            <p:cNvSpPr/>
            <p:nvPr/>
          </p:nvSpPr>
          <p:spPr>
            <a:xfrm flipH="1">
              <a:off x="2297719" y="3660322"/>
              <a:ext cx="2720861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内部样式</a:t>
              </a:r>
              <a:endPara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44EBDC4-8CFC-BB1C-C1E3-FBC1D1BAD91C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995E4E3-FF33-3641-11E0-3539A9601AA1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8EB5844-C4F5-DC2E-6E31-B0682C162B0F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E4BBB6B-226C-C1AA-40B6-70454F041C03}"/>
              </a:ext>
            </a:extLst>
          </p:cNvPr>
          <p:cNvSpPr/>
          <p:nvPr/>
        </p:nvSpPr>
        <p:spPr>
          <a:xfrm>
            <a:off x="2466401" y="1483461"/>
            <a:ext cx="1565000" cy="32306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728B0C-8358-0189-F42E-FFCBC53A3FF3}"/>
              </a:ext>
            </a:extLst>
          </p:cNvPr>
          <p:cNvSpPr txBox="1"/>
          <p:nvPr/>
        </p:nvSpPr>
        <p:spPr>
          <a:xfrm>
            <a:off x="4031401" y="1455665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</a:rPr>
              <a:t>CSS</a:t>
            </a: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</a:rPr>
              <a:t>样式控制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AACA29-6783-ACA0-F9AD-B5605424C544}"/>
              </a:ext>
            </a:extLst>
          </p:cNvPr>
          <p:cNvSpPr txBox="1"/>
          <p:nvPr/>
        </p:nvSpPr>
        <p:spPr>
          <a:xfrm>
            <a:off x="708750" y="3351532"/>
            <a:ext cx="7544961" cy="17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引入方式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400" b="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57200" lvl="3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行内样式：写在标签的</a:t>
            </a:r>
            <a:r>
              <a:rPr lang="en-US" altLang="zh-CN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属性中</a:t>
            </a:r>
            <a:r>
              <a: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配合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57200" lvl="3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部</a:t>
            </a: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样式：写在</a:t>
            </a:r>
            <a:r>
              <a:rPr lang="en-US" altLang="zh-CN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style</a:t>
            </a: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标签中</a:t>
            </a:r>
            <a:r>
              <a: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4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可以写在页面任何位置，但通常约定写在</a:t>
            </a:r>
            <a:r>
              <a:rPr lang="en-US" altLang="zh-CN" sz="14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head</a:t>
            </a:r>
            <a:r>
              <a:rPr lang="zh-CN" altLang="en-US" sz="14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标签中</a:t>
            </a:r>
            <a:r>
              <a: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457200" lvl="3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外部样式：写在一个单独的</a:t>
            </a:r>
            <a:r>
              <a:rPr lang="en-US" altLang="zh-CN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.css</a:t>
            </a: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</a:t>
            </a:r>
            <a:r>
              <a: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4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需要通过 </a:t>
            </a:r>
            <a:r>
              <a:rPr lang="en-US" altLang="zh-CN" sz="14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link </a:t>
            </a:r>
            <a:r>
              <a:rPr lang="zh-CN" altLang="en-US" sz="1400" b="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标签在网页中引入</a:t>
            </a:r>
            <a:r>
              <a:rPr lang="zh-CN" alt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44C80C6-663D-FCE0-0283-EC57039F45E3}"/>
              </a:ext>
            </a:extLst>
          </p:cNvPr>
          <p:cNvGrpSpPr/>
          <p:nvPr/>
        </p:nvGrpSpPr>
        <p:grpSpPr>
          <a:xfrm>
            <a:off x="6232675" y="3570755"/>
            <a:ext cx="5257524" cy="666239"/>
            <a:chOff x="2297720" y="3660322"/>
            <a:chExt cx="5257524" cy="666239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25471CC-8DA2-162E-44B2-C1080C01EFA3}"/>
                </a:ext>
              </a:extLst>
            </p:cNvPr>
            <p:cNvSpPr/>
            <p:nvPr/>
          </p:nvSpPr>
          <p:spPr>
            <a:xfrm>
              <a:off x="2297723" y="3660322"/>
              <a:ext cx="5257521" cy="666239"/>
            </a:xfrm>
            <a:prstGeom prst="roundRect">
              <a:avLst>
                <a:gd name="adj" fmla="val 103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</a:t>
              </a:r>
              <a:r>
                <a:rPr lang="en-US" altLang="zh-CN" sz="1200">
                  <a:solidFill>
                    <a:srgbClr val="8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span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style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="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color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>
                  <a:solidFill>
                    <a:srgbClr val="0070C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gray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&gt;2024</a:t>
              </a:r>
              <a:r>
                <a:rPr lang="zh-CN" altLang="en-US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年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05</a:t>
              </a:r>
              <a:r>
                <a:rPr lang="zh-CN" altLang="en-US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月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15</a:t>
              </a:r>
              <a:r>
                <a:rPr lang="zh-CN" altLang="en-US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日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20</a:t>
              </a:r>
              <a:r>
                <a:rPr lang="en-US" altLang="zh-CN" sz="1200">
                  <a:solidFill>
                    <a:srgbClr val="8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07&lt;/</a:t>
              </a:r>
              <a:r>
                <a:rPr lang="en-US" altLang="zh-CN" sz="1200">
                  <a:solidFill>
                    <a:srgbClr val="8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span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D5B77AE5-9F74-0EDF-6EAF-A969C70AE20B}"/>
                </a:ext>
              </a:extLst>
            </p:cNvPr>
            <p:cNvSpPr/>
            <p:nvPr/>
          </p:nvSpPr>
          <p:spPr>
            <a:xfrm flipH="1">
              <a:off x="2297720" y="3660322"/>
              <a:ext cx="5257521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行内样式</a:t>
              </a:r>
              <a:endPara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CADC67D-4E5C-9DB2-9D2C-74798706547F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AABDB8E-6C9E-3775-3C6B-56EFEA3DC87C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365F8ED-68AE-C8F5-31FC-B25E8D0EE302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099E161-F266-393A-1851-4FA681991093}"/>
              </a:ext>
            </a:extLst>
          </p:cNvPr>
          <p:cNvGrpSpPr/>
          <p:nvPr/>
        </p:nvGrpSpPr>
        <p:grpSpPr>
          <a:xfrm>
            <a:off x="1258611" y="5239836"/>
            <a:ext cx="2720867" cy="1148544"/>
            <a:chOff x="1381292" y="5515424"/>
            <a:chExt cx="2720867" cy="114854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FE7CDAD-FFEB-FA43-F854-875314AFDD16}"/>
                </a:ext>
              </a:extLst>
            </p:cNvPr>
            <p:cNvGrpSpPr/>
            <p:nvPr/>
          </p:nvGrpSpPr>
          <p:grpSpPr>
            <a:xfrm>
              <a:off x="1381292" y="5525370"/>
              <a:ext cx="2720867" cy="1138598"/>
              <a:chOff x="2297719" y="3660322"/>
              <a:chExt cx="2720867" cy="1138598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12D08718-237B-9AF0-0BB7-4FCB05AE67E6}"/>
                  </a:ext>
                </a:extLst>
              </p:cNvPr>
              <p:cNvSpPr/>
              <p:nvPr/>
            </p:nvSpPr>
            <p:spPr>
              <a:xfrm>
                <a:off x="2297724" y="3660322"/>
                <a:ext cx="2720862" cy="1138598"/>
              </a:xfrm>
              <a:prstGeom prst="roundRect">
                <a:avLst>
                  <a:gd name="adj" fmla="val 6222"/>
                </a:avLst>
              </a:prstGeom>
              <a:solidFill>
                <a:srgbClr val="F6F6F6"/>
              </a:solidFill>
              <a:ln w="3175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80000" rIns="3600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>
                    <a:solidFill>
                      <a:srgbClr val="800000"/>
                    </a:solidFill>
                    <a:latin typeface="Fira Code" panose="020B0809050000020004" pitchFamily="49" charset="0"/>
                    <a:ea typeface="Fira Code" panose="020B0809050000020004" pitchFamily="49" charset="0"/>
                  </a:rPr>
                  <a:t>span</a:t>
                </a:r>
                <a:r>
                  <a:rPr lang="en-US" altLang="zh-CN" sz="1200" b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 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{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  </a:t>
                </a:r>
                <a:r>
                  <a:rPr lang="en-US" altLang="zh-CN" sz="1200" b="0" dirty="0">
                    <a:solidFill>
                      <a:srgbClr val="E5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color</a:t>
                </a:r>
                <a:r>
                  <a:rPr lang="en-US" altLang="zh-CN" sz="1200" b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: </a:t>
                </a:r>
                <a:r>
                  <a:rPr lang="en-US" altLang="zh-CN" sz="1200" b="0">
                    <a:solidFill>
                      <a:srgbClr val="0070C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gray</a:t>
                </a:r>
                <a:r>
                  <a:rPr lang="en-US" altLang="zh-CN" sz="1200" b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;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Fira Code" panose="020B0809050000020004" pitchFamily="49" charset="0"/>
                    <a:ea typeface="Fira Code" panose="020B0809050000020004" pitchFamily="49" charset="0"/>
                  </a:rPr>
                  <a:t>}</a:t>
                </a:r>
              </a:p>
            </p:txBody>
          </p:sp>
          <p:sp>
            <p:nvSpPr>
              <p:cNvPr id="24" name="矩形: 圆顶角 23">
                <a:extLst>
                  <a:ext uri="{FF2B5EF4-FFF2-40B4-BE49-F238E27FC236}">
                    <a16:creationId xmlns:a16="http://schemas.microsoft.com/office/drawing/2014/main" id="{CD879E2B-0A4D-751F-0782-C2CD90FB848E}"/>
                  </a:ext>
                </a:extLst>
              </p:cNvPr>
              <p:cNvSpPr/>
              <p:nvPr/>
            </p:nvSpPr>
            <p:spPr>
              <a:xfrm flipH="1">
                <a:off x="2297719" y="3660322"/>
                <a:ext cx="2720861" cy="248320"/>
              </a:xfrm>
              <a:prstGeom prst="round2SameRect">
                <a:avLst>
                  <a:gd name="adj1" fmla="val 28333"/>
                  <a:gd name="adj2" fmla="val 0"/>
                </a:avLst>
              </a:prstGeom>
              <a:solidFill>
                <a:srgbClr val="BCBCB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1C1EF25-B90C-5A3B-F288-9C79930B79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820" y="3713662"/>
                <a:ext cx="121920" cy="121920"/>
              </a:xfrm>
              <a:prstGeom prst="ellipse">
                <a:avLst/>
              </a:prstGeom>
              <a:solidFill>
                <a:srgbClr val="FE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752550A-3ED8-06F6-CFBB-6FA45EDF0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11780" y="3713662"/>
                <a:ext cx="121920" cy="121920"/>
              </a:xfrm>
              <a:prstGeom prst="ellipse">
                <a:avLst/>
              </a:prstGeom>
              <a:solidFill>
                <a:srgbClr val="2FC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BD356C1-6C1B-E502-E6EB-9D8021A104A7}"/>
                  </a:ext>
                </a:extLst>
              </p:cNvPr>
              <p:cNvSpPr/>
              <p:nvPr/>
            </p:nvSpPr>
            <p:spPr>
              <a:xfrm>
                <a:off x="2590800" y="3713662"/>
                <a:ext cx="121920" cy="121920"/>
              </a:xfrm>
              <a:prstGeom prst="ellipse">
                <a:avLst/>
              </a:prstGeom>
              <a:solidFill>
                <a:srgbClr val="FFC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059BF1-81B5-30A4-90B9-1558F8F08486}"/>
                </a:ext>
              </a:extLst>
            </p:cNvPr>
            <p:cNvSpPr txBox="1"/>
            <p:nvPr/>
          </p:nvSpPr>
          <p:spPr>
            <a:xfrm>
              <a:off x="3157616" y="5515424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news.css</a:t>
              </a:r>
              <a:endParaRPr lang="zh-CN" altLang="en-US" sz="1200" dirty="0">
                <a:solidFill>
                  <a:schemeClr val="bg1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82204F6-0106-961C-31C2-3A14122A548B}"/>
              </a:ext>
            </a:extLst>
          </p:cNvPr>
          <p:cNvGrpSpPr/>
          <p:nvPr/>
        </p:nvGrpSpPr>
        <p:grpSpPr>
          <a:xfrm>
            <a:off x="2791562" y="5610641"/>
            <a:ext cx="4361993" cy="762325"/>
            <a:chOff x="2297721" y="3660322"/>
            <a:chExt cx="4361993" cy="762325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2DA1D0E6-F7C9-F6C3-6946-174F8C3048FF}"/>
                </a:ext>
              </a:extLst>
            </p:cNvPr>
            <p:cNvSpPr/>
            <p:nvPr/>
          </p:nvSpPr>
          <p:spPr>
            <a:xfrm>
              <a:off x="2297724" y="3660322"/>
              <a:ext cx="4361990" cy="762325"/>
            </a:xfrm>
            <a:prstGeom prst="roundRect">
              <a:avLst>
                <a:gd name="adj" fmla="val 103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&lt;link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rel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</a:t>
              </a:r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"stylesheet"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href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</a:t>
              </a:r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"css/news.css"</a:t>
              </a: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DF76900A-B92F-7A2B-9CE0-BE4B10C73C17}"/>
                </a:ext>
              </a:extLst>
            </p:cNvPr>
            <p:cNvSpPr/>
            <p:nvPr/>
          </p:nvSpPr>
          <p:spPr>
            <a:xfrm flipH="1">
              <a:off x="2297721" y="3660322"/>
              <a:ext cx="4361991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外部样式</a:t>
              </a:r>
              <a:endPara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E66F2AD-0738-F34C-81EB-A525691CB457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1D05607-6A75-6D49-07D9-325D265621E4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50EFEDE-7F2E-00BD-BED7-EA5E0CB33783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10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6966A9-2139-41FD-400A-2DAB7D927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69"/>
          <a:stretch/>
        </p:blipFill>
        <p:spPr>
          <a:xfrm>
            <a:off x="704425" y="1069353"/>
            <a:ext cx="9304826" cy="2063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77A82E-4AE3-7CBC-A395-BCD9E313FF91}"/>
              </a:ext>
            </a:extLst>
          </p:cNvPr>
          <p:cNvSpPr/>
          <p:nvPr/>
        </p:nvSpPr>
        <p:spPr>
          <a:xfrm>
            <a:off x="2462076" y="1483460"/>
            <a:ext cx="1565000" cy="323064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8DA1B7-BC92-9BBF-3B45-D6D5614620D1}"/>
              </a:ext>
            </a:extLst>
          </p:cNvPr>
          <p:cNvSpPr txBox="1"/>
          <p:nvPr/>
        </p:nvSpPr>
        <p:spPr>
          <a:xfrm>
            <a:off x="576196" y="3590748"/>
            <a:ext cx="10400647" cy="465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颜色表示形式：</a:t>
            </a:r>
          </a:p>
        </p:txBody>
      </p:sp>
      <p:graphicFrame>
        <p:nvGraphicFramePr>
          <p:cNvPr id="7" name="表格 16">
            <a:extLst>
              <a:ext uri="{FF2B5EF4-FFF2-40B4-BE49-F238E27FC236}">
                <a16:creationId xmlns:a16="http://schemas.microsoft.com/office/drawing/2014/main" id="{FEA59241-1F78-DD04-273D-D977CFD89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55306"/>
              </p:ext>
            </p:extLst>
          </p:nvPr>
        </p:nvGraphicFramePr>
        <p:xfrm>
          <a:off x="611955" y="4169827"/>
          <a:ext cx="10715111" cy="20094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9841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1782338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  <a:gridCol w="3403460">
                  <a:extLst>
                    <a:ext uri="{9D8B030D-6E8A-4147-A177-3AD203B41FA5}">
                      <a16:colId xmlns:a16="http://schemas.microsoft.com/office/drawing/2014/main" val="800690039"/>
                    </a:ext>
                  </a:extLst>
                </a:gridCol>
                <a:gridCol w="3789472">
                  <a:extLst>
                    <a:ext uri="{9D8B030D-6E8A-4147-A177-3AD203B41FA5}">
                      <a16:colId xmlns:a16="http://schemas.microsoft.com/office/drawing/2014/main" val="2218190661"/>
                    </a:ext>
                  </a:extLst>
                </a:gridCol>
              </a:tblGrid>
              <a:tr h="4781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表示方式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示例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828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关键字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颜色英文单词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red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green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blue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red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green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blue...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89321"/>
                  </a:ext>
                </a:extLst>
              </a:tr>
              <a:tr h="3828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rgb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表示法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rgb(r,g,b)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红绿蓝三原色，取值：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0-255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rgb(0,0,0)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rgb(255,0,0)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828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rgba</a:t>
                      </a:r>
                      <a:r>
                        <a:rPr lang="zh-CN" altLang="en-US" sz="1300" dirty="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表示法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rgba(r,g,b,a)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红绿蓝三原色，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表示透明度，取值：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0-1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rgba(0,0,0,0.3)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rgba(255,0,0,0.5)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131057"/>
                  </a:ext>
                </a:extLst>
              </a:tr>
              <a:tr h="3828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十六进制表示法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#rrggbb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#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开头，将数字转换成十六进制表示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#000000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#ff0000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，简写：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#000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Courier New" panose="02070309020205020404" pitchFamily="49" charset="0"/>
                        </a:rPr>
                        <a:t>#f00</a:t>
                      </a:r>
                      <a:endParaRPr lang="zh-CN" altLang="en-US" sz="13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4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>
            <a:extLst>
              <a:ext uri="{FF2B5EF4-FFF2-40B4-BE49-F238E27FC236}">
                <a16:creationId xmlns:a16="http://schemas.microsoft.com/office/drawing/2014/main" id="{08F3B5D1-2DF6-ADD5-567F-5823A594D8DE}"/>
              </a:ext>
            </a:extLst>
          </p:cNvPr>
          <p:cNvSpPr txBox="1">
            <a:spLocks/>
          </p:cNvSpPr>
          <p:nvPr/>
        </p:nvSpPr>
        <p:spPr>
          <a:xfrm>
            <a:off x="3261925" y="941832"/>
            <a:ext cx="6358280" cy="45720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en-US" altLang="zh-CN" dirty="0"/>
              <a:t>CSS</a:t>
            </a:r>
            <a:r>
              <a:rPr lang="zh-CN" altLang="en-US" dirty="0"/>
              <a:t>引入方式</a:t>
            </a:r>
            <a:endParaRPr lang="en-US" altLang="zh-CN" dirty="0"/>
          </a:p>
          <a:p>
            <a:pPr>
              <a:lnSpc>
                <a:spcPct val="250000"/>
              </a:lnSpc>
              <a:spcBef>
                <a:spcPts val="600"/>
              </a:spcBef>
            </a:pPr>
            <a:endParaRPr lang="en-US" altLang="zh-CN" dirty="0"/>
          </a:p>
          <a:p>
            <a:pPr>
              <a:lnSpc>
                <a:spcPct val="250000"/>
              </a:lnSpc>
              <a:spcBef>
                <a:spcPts val="1200"/>
              </a:spcBef>
            </a:pPr>
            <a:r>
              <a:rPr lang="zh-CN" altLang="en-US" dirty="0"/>
              <a:t>颜色表示</a:t>
            </a:r>
            <a:endParaRPr lang="en-US" altLang="zh-CN" dirty="0"/>
          </a:p>
          <a:p>
            <a:pPr>
              <a:lnSpc>
                <a:spcPct val="250000"/>
              </a:lnSpc>
              <a:spcBef>
                <a:spcPts val="600"/>
              </a:spcBef>
            </a:pPr>
            <a:endParaRPr lang="en-US" altLang="zh-CN" dirty="0"/>
          </a:p>
          <a:p>
            <a:pPr>
              <a:lnSpc>
                <a:spcPct val="250000"/>
              </a:lnSpc>
              <a:spcBef>
                <a:spcPts val="4800"/>
              </a:spcBef>
            </a:pPr>
            <a:r>
              <a:rPr lang="zh-CN" altLang="en-US"/>
              <a:t>颜色</a:t>
            </a:r>
            <a:r>
              <a:rPr lang="zh-CN" altLang="en-US" dirty="0"/>
              <a:t>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9110CC-E154-D6C1-B536-CA51BDB5FB6C}"/>
              </a:ext>
            </a:extLst>
          </p:cNvPr>
          <p:cNvSpPr txBox="1"/>
          <p:nvPr/>
        </p:nvSpPr>
        <p:spPr>
          <a:xfrm>
            <a:off x="3606507" y="1723179"/>
            <a:ext cx="6127376" cy="118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行内样式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&lt;h1 style=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"..."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&gt;</a:t>
            </a:r>
            <a:endParaRPr lang="en-US" altLang="zh-CN" sz="1400" b="0" dirty="0">
              <a:solidFill>
                <a:schemeClr val="tx1">
                  <a:lumMod val="5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内部样式：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&lt;style&gt; … &lt;/style&gt;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外部样式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xxx.css     &lt;link href=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"..."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&gt;</a:t>
            </a:r>
            <a:endParaRPr lang="en-US" altLang="zh-CN" sz="1400" b="0" dirty="0">
              <a:solidFill>
                <a:schemeClr val="tx1">
                  <a:lumMod val="50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44EC7D-7356-5E45-8844-1E57CEE4CFD7}"/>
              </a:ext>
            </a:extLst>
          </p:cNvPr>
          <p:cNvSpPr txBox="1"/>
          <p:nvPr/>
        </p:nvSpPr>
        <p:spPr>
          <a:xfrm>
            <a:off x="3606507" y="3335590"/>
            <a:ext cx="6013698" cy="1588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: red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green . . 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rgb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表示法：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rgb(255,0,0)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rgb(134,100,89)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rgba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表示法：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rgba(255,0,0,0.5)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rgba(134,100,89,1)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: #ff0000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#cccccc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#f00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FB4020-5A47-03A1-5505-BA798CE2D391}"/>
              </a:ext>
            </a:extLst>
          </p:cNvPr>
          <p:cNvSpPr txBox="1"/>
          <p:nvPr/>
        </p:nvSpPr>
        <p:spPr>
          <a:xfrm>
            <a:off x="3637883" y="5428048"/>
            <a:ext cx="5950945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color: 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设置文本内容的颜色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451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2138C6-8B39-39CB-E43E-B4242C3EB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9837"/>
          <a:stretch/>
        </p:blipFill>
        <p:spPr>
          <a:xfrm>
            <a:off x="730478" y="1068256"/>
            <a:ext cx="9304826" cy="12921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FB9C31-348F-163F-56AB-8C56FFF14F8C}"/>
              </a:ext>
            </a:extLst>
          </p:cNvPr>
          <p:cNvSpPr/>
          <p:nvPr/>
        </p:nvSpPr>
        <p:spPr>
          <a:xfrm>
            <a:off x="2529603" y="1512406"/>
            <a:ext cx="1415826" cy="262195"/>
          </a:xfrm>
          <a:prstGeom prst="rect">
            <a:avLst/>
          </a:prstGeom>
          <a:noFill/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D559C50F-691E-4930-0611-FFBDC73BCA9F}"/>
              </a:ext>
            </a:extLst>
          </p:cNvPr>
          <p:cNvSpPr txBox="1">
            <a:spLocks/>
          </p:cNvSpPr>
          <p:nvPr/>
        </p:nvSpPr>
        <p:spPr>
          <a:xfrm>
            <a:off x="624893" y="2867325"/>
            <a:ext cx="10698800" cy="474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CSS</a:t>
            </a:r>
            <a:r>
              <a:rPr lang="zh-CN" altLang="en-US"/>
              <a:t>选择器是用来选取需要设置样式的元素（标签）的。</a:t>
            </a:r>
          </a:p>
        </p:txBody>
      </p:sp>
      <p:graphicFrame>
        <p:nvGraphicFramePr>
          <p:cNvPr id="7" name="表格 16">
            <a:extLst>
              <a:ext uri="{FF2B5EF4-FFF2-40B4-BE49-F238E27FC236}">
                <a16:creationId xmlns:a16="http://schemas.microsoft.com/office/drawing/2014/main" id="{146F74EC-C6F4-4199-D147-207FCD7C0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108545"/>
              </p:ext>
            </p:extLst>
          </p:nvPr>
        </p:nvGraphicFramePr>
        <p:xfrm>
          <a:off x="746411" y="3345746"/>
          <a:ext cx="10715111" cy="32518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54525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2922494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  <a:gridCol w="2644588">
                  <a:extLst>
                    <a:ext uri="{9D8B030D-6E8A-4147-A177-3AD203B41FA5}">
                      <a16:colId xmlns:a16="http://schemas.microsoft.com/office/drawing/2014/main" val="800690039"/>
                    </a:ext>
                  </a:extLst>
                </a:gridCol>
                <a:gridCol w="3693504">
                  <a:extLst>
                    <a:ext uri="{9D8B030D-6E8A-4147-A177-3AD203B41FA5}">
                      <a16:colId xmlns:a16="http://schemas.microsoft.com/office/drawing/2014/main" val="2218190661"/>
                    </a:ext>
                  </a:extLst>
                </a:gridCol>
              </a:tblGrid>
              <a:tr h="479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选择器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写法</a:t>
                      </a:r>
                      <a:endParaRPr lang="zh-CN" altLang="en-US" sz="16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示例</a:t>
                      </a:r>
                      <a:endParaRPr lang="zh-CN" altLang="en-US" sz="16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示例说明</a:t>
                      </a:r>
                      <a:endParaRPr lang="en-US" altLang="zh-CN" sz="1600" b="1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元素选择器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元素名称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h1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选择页面上所有的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&lt;h1&gt;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8932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类选择器</a:t>
                      </a:r>
                      <a:endParaRPr lang="en-US" altLang="zh-CN" sz="1200" b="1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.class</a:t>
                      </a:r>
                      <a:r>
                        <a:rPr lang="zh-CN" altLang="en-US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属性值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.cls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选择页面上所有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class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属性为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cls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的标签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id</a:t>
                      </a:r>
                      <a:r>
                        <a:rPr lang="zh-CN" alt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选择器</a:t>
                      </a:r>
                      <a:endParaRPr lang="zh-CN" altLang="en-US"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#id</a:t>
                      </a:r>
                      <a:r>
                        <a:rPr lang="zh-CN" altLang="en-US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属性值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#hid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id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属性为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hid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的标签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0892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分组选择器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选择器</a:t>
                      </a:r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1,</a:t>
                      </a:r>
                      <a:r>
                        <a:rPr lang="zh-CN" altLang="en-US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选择器</a:t>
                      </a:r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h1,h2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选择页面上所有的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&lt;h1&gt;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和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&lt;h2&gt;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977074"/>
                  </a:ext>
                </a:extLst>
              </a:tr>
              <a:tr h="39600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属性选择器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元素名称</a:t>
                      </a:r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zh-CN" altLang="en-US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</a:t>
                      </a:r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]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input[type]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选择页面上有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type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属性的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&lt;input&gt;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131057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/>
                      <a:endParaRPr lang="zh-CN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元素名称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属性名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="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值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"]</a:t>
                      </a:r>
                      <a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{...}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input[type="text"]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选择页面上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type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属性为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text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的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&lt;input&gt;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后代选择器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1 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元素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form input 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{...}</a:t>
                      </a:r>
                      <a:endParaRPr lang="zh-CN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选择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&lt;form&gt;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标签内的所有</a:t>
                      </a:r>
                      <a:r>
                        <a:rPr lang="en-US" altLang="zh-CN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&lt;input&gt;</a:t>
                      </a:r>
                      <a:r>
                        <a:rPr lang="zh-CN" alt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标签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24880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8E4A27B-EE26-5D6B-EFF4-57DDE061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8" y="5023060"/>
            <a:ext cx="11006426" cy="175425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AA815F2-9D93-4FF9-AA78-4941155507DF}"/>
              </a:ext>
            </a:extLst>
          </p:cNvPr>
          <p:cNvGrpSpPr/>
          <p:nvPr/>
        </p:nvGrpSpPr>
        <p:grpSpPr>
          <a:xfrm>
            <a:off x="9234860" y="1624439"/>
            <a:ext cx="2720867" cy="1651606"/>
            <a:chOff x="2297719" y="3660322"/>
            <a:chExt cx="2720867" cy="1651606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9B9AFE3-9BDA-6EF4-4E40-F70476707FA4}"/>
                </a:ext>
              </a:extLst>
            </p:cNvPr>
            <p:cNvSpPr/>
            <p:nvPr/>
          </p:nvSpPr>
          <p:spPr>
            <a:xfrm>
              <a:off x="2297724" y="3660322"/>
              <a:ext cx="2720862" cy="1651606"/>
            </a:xfrm>
            <a:prstGeom prst="roundRect">
              <a:avLst>
                <a:gd name="adj" fmla="val 4437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&lt;style&gt;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</a:t>
              </a:r>
              <a:r>
                <a:rPr lang="en-US" altLang="zh-CN" sz="1200">
                  <a:solidFill>
                    <a:srgbClr val="8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span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color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>
                  <a:solidFill>
                    <a:srgbClr val="0070C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#b2b2b2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&lt;/style&gt;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11" name="矩形: 圆顶角 10">
              <a:extLst>
                <a:ext uri="{FF2B5EF4-FFF2-40B4-BE49-F238E27FC236}">
                  <a16:creationId xmlns:a16="http://schemas.microsoft.com/office/drawing/2014/main" id="{C2223125-B603-D538-4182-A890562398EF}"/>
                </a:ext>
              </a:extLst>
            </p:cNvPr>
            <p:cNvSpPr/>
            <p:nvPr/>
          </p:nvSpPr>
          <p:spPr>
            <a:xfrm flipH="1">
              <a:off x="2297719" y="3660322"/>
              <a:ext cx="2720861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88FF02F-336E-E994-5E5A-7F924328A989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9C3EC17-87DD-4ADD-D0B0-23E24D92C77F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9C4F5DF-7FB3-02AF-E49A-83C0874AA51C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D4E40A1-0DF3-372A-85A9-AF3297036CDB}"/>
              </a:ext>
            </a:extLst>
          </p:cNvPr>
          <p:cNvSpPr/>
          <p:nvPr/>
        </p:nvSpPr>
        <p:spPr>
          <a:xfrm>
            <a:off x="9315925" y="2158942"/>
            <a:ext cx="630793" cy="270000"/>
          </a:xfrm>
          <a:prstGeom prst="rect">
            <a:avLst/>
          </a:prstGeom>
          <a:solidFill>
            <a:srgbClr val="00B050">
              <a:alpha val="3411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15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38FC2A-9B88-7072-7294-B77B581D6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最为常见的三类选择器的写法</a:t>
            </a:r>
            <a:r>
              <a:rPr lang="en-US" altLang="zh-CN"/>
              <a:t>?</a:t>
            </a:r>
          </a:p>
          <a:p>
            <a:pPr marL="612000" indent="-285750">
              <a:buFont typeface="Arial" panose="020B0604020202020204" pitchFamily="34" charset="0"/>
              <a:buChar char="•"/>
            </a:pPr>
            <a:r>
              <a:rPr lang="zh-CN" altLang="en-US"/>
              <a:t>元素选择器：标签名 </a:t>
            </a:r>
            <a:r>
              <a:rPr lang="en-US" altLang="zh-CN"/>
              <a:t>{...}</a:t>
            </a:r>
          </a:p>
          <a:p>
            <a:pPr marL="612000" indent="-285750">
              <a:buFont typeface="Arial" panose="020B0604020202020204" pitchFamily="34" charset="0"/>
              <a:buChar char="•"/>
            </a:pPr>
            <a:r>
              <a:rPr lang="zh-CN" altLang="en-US"/>
              <a:t>类选择器：</a:t>
            </a:r>
            <a:r>
              <a:rPr lang="en-US" altLang="zh-CN"/>
              <a:t>.class</a:t>
            </a:r>
            <a:r>
              <a:rPr lang="zh-CN" altLang="en-US"/>
              <a:t>属性值 </a:t>
            </a:r>
            <a:r>
              <a:rPr lang="en-US" altLang="zh-CN"/>
              <a:t>{...}</a:t>
            </a:r>
          </a:p>
          <a:p>
            <a:pPr marL="612000" indent="-285750">
              <a:buFont typeface="Arial" panose="020B0604020202020204" pitchFamily="34" charset="0"/>
              <a:buChar char="•"/>
            </a:pPr>
            <a:r>
              <a:rPr lang="en-US" altLang="zh-CN"/>
              <a:t>id</a:t>
            </a:r>
            <a:r>
              <a:rPr lang="zh-CN" altLang="en-US"/>
              <a:t>选择器：</a:t>
            </a:r>
            <a:r>
              <a:rPr lang="en-US" altLang="zh-CN"/>
              <a:t>#id</a:t>
            </a:r>
            <a:r>
              <a:rPr lang="zh-CN" altLang="en-US"/>
              <a:t>属性值 </a:t>
            </a:r>
            <a:r>
              <a:rPr lang="en-US" altLang="zh-CN"/>
              <a:t>{...}</a:t>
            </a:r>
          </a:p>
          <a:p>
            <a:pPr marL="61200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612000" indent="-285750">
              <a:buFont typeface="Arial" panose="020B0604020202020204" pitchFamily="34" charset="0"/>
              <a:buChar char="•"/>
            </a:pPr>
            <a:r>
              <a:rPr lang="zh-CN" altLang="en-US" b="1"/>
              <a:t>优先级：</a:t>
            </a:r>
            <a:r>
              <a:rPr lang="en-US" altLang="zh-CN" b="1"/>
              <a:t>id</a:t>
            </a:r>
            <a:r>
              <a:rPr lang="zh-CN" altLang="en-US" b="1"/>
              <a:t>选择器 </a:t>
            </a:r>
            <a:r>
              <a:rPr lang="en-US" altLang="zh-CN" b="1"/>
              <a:t>-&gt; </a:t>
            </a:r>
            <a:r>
              <a:rPr lang="zh-CN" altLang="en-US" b="1"/>
              <a:t>类选择器 </a:t>
            </a:r>
            <a:r>
              <a:rPr lang="en-US" altLang="zh-CN" b="1"/>
              <a:t>-&gt; </a:t>
            </a:r>
            <a:r>
              <a:rPr lang="zh-CN" altLang="en-US" b="1"/>
              <a:t>元素选择器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42074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初始</a:t>
            </a:r>
            <a:r>
              <a:rPr lang="en-US" altLang="zh-CN"/>
              <a:t>Web</a:t>
            </a:r>
            <a:r>
              <a:rPr lang="zh-CN" altLang="en-US"/>
              <a:t>前端</a:t>
            </a:r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B1046C4F-E87D-DD96-61F5-81FCF5AB58AA}"/>
              </a:ext>
            </a:extLst>
          </p:cNvPr>
          <p:cNvSpPr txBox="1">
            <a:spLocks/>
          </p:cNvSpPr>
          <p:nvPr/>
        </p:nvSpPr>
        <p:spPr>
          <a:xfrm>
            <a:off x="7078168" y="2141090"/>
            <a:ext cx="4897316" cy="2927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网页由那几部分组成</a:t>
            </a:r>
            <a:r>
              <a:rPr lang="en-US" altLang="zh-CN"/>
              <a:t>?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l"/>
            </a:pPr>
            <a:endParaRPr lang="en-US" altLang="zh-CN"/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我们看到的网页，背后本质是什么</a:t>
            </a:r>
            <a:r>
              <a:rPr lang="en-US" altLang="zh-CN"/>
              <a:t>?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l"/>
            </a:pPr>
            <a:endParaRPr lang="en-US" altLang="zh-CN"/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前端代码如何转换成用户眼中的网页</a:t>
            </a:r>
            <a:r>
              <a:rPr lang="en-US" altLang="zh-CN"/>
              <a:t>?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7D18FC-ED8D-BF9E-1020-906E7B2450A5}"/>
              </a:ext>
            </a:extLst>
          </p:cNvPr>
          <p:cNvSpPr txBox="1"/>
          <p:nvPr/>
        </p:nvSpPr>
        <p:spPr>
          <a:xfrm>
            <a:off x="7411923" y="2588124"/>
            <a:ext cx="4085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文字、图片、视频、音频、超链接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. .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BEFDB8-7E17-3386-940B-442979240911}"/>
              </a:ext>
            </a:extLst>
          </p:cNvPr>
          <p:cNvSpPr txBox="1"/>
          <p:nvPr/>
        </p:nvSpPr>
        <p:spPr>
          <a:xfrm>
            <a:off x="7415462" y="3529741"/>
            <a:ext cx="34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程序员写的前端代码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9ED38-DCA1-3EF6-0ACF-928EACE99076}"/>
              </a:ext>
            </a:extLst>
          </p:cNvPr>
          <p:cNvSpPr txBox="1"/>
          <p:nvPr/>
        </p:nvSpPr>
        <p:spPr>
          <a:xfrm>
            <a:off x="7396530" y="4376760"/>
            <a:ext cx="4539762" cy="78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转换成用户看到的网页。</a:t>
            </a:r>
            <a:endParaRPr lang="en-US" altLang="zh-CN" sz="1400" dirty="0">
              <a:solidFill>
                <a:schemeClr val="tx1">
                  <a:lumMod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浏览器对代码进行解析渲染的部分，称为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浏览器内核</a:t>
            </a:r>
            <a:r>
              <a:rPr lang="zh-CN" altLang="en-US" sz="1400" dirty="0">
                <a:solidFill>
                  <a:schemeClr val="tx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37F22A-8FFB-ED77-8EA4-8105982E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060" y="5447118"/>
            <a:ext cx="498426" cy="4672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E597E5-BBC7-587E-272B-E317839F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525" y="5437299"/>
            <a:ext cx="536005" cy="4672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18D706-83B5-47BE-F4CD-8D897EA57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526" y="5437299"/>
            <a:ext cx="470606" cy="4672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BACABE-185D-3141-B8B4-1D31A13AD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943" y="5437299"/>
            <a:ext cx="484085" cy="46722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145359-3D2A-B498-527B-A50B7E93E4B3}"/>
              </a:ext>
            </a:extLst>
          </p:cNvPr>
          <p:cNvGrpSpPr/>
          <p:nvPr/>
        </p:nvGrpSpPr>
        <p:grpSpPr>
          <a:xfrm>
            <a:off x="782513" y="6324095"/>
            <a:ext cx="10698799" cy="448408"/>
            <a:chOff x="710880" y="5745685"/>
            <a:chExt cx="10317054" cy="44840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C7DE355-B493-621F-6830-9AD8BED49F4B}"/>
                </a:ext>
              </a:extLst>
            </p:cNvPr>
            <p:cNvSpPr/>
            <p:nvPr/>
          </p:nvSpPr>
          <p:spPr>
            <a:xfrm>
              <a:off x="710880" y="5745686"/>
              <a:ext cx="10317054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不同浏览器，内核不同，对于相同的前端代码解析的效果可能会存在差异。</a:t>
              </a:r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7A41BF46-D960-1664-E055-A9CB48C789D7}"/>
                </a:ext>
              </a:extLst>
            </p:cNvPr>
            <p:cNvSpPr/>
            <p:nvPr/>
          </p:nvSpPr>
          <p:spPr>
            <a:xfrm rot="16200000">
              <a:off x="1005297" y="5451268"/>
              <a:ext cx="448407" cy="1037241"/>
            </a:xfrm>
            <a:prstGeom prst="round2SameRect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形 14" descr="发送 纯色填充">
              <a:extLst>
                <a:ext uri="{FF2B5EF4-FFF2-40B4-BE49-F238E27FC236}">
                  <a16:creationId xmlns:a16="http://schemas.microsoft.com/office/drawing/2014/main" id="{FEB2F369-DF5A-CAB2-E95E-9F07D8CC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3616" y="5793337"/>
              <a:ext cx="353103" cy="353103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5419870-803C-2520-1487-838503DA0980}"/>
                </a:ext>
              </a:extLst>
            </p:cNvPr>
            <p:cNvSpPr txBox="1"/>
            <p:nvPr/>
          </p:nvSpPr>
          <p:spPr>
            <a:xfrm>
              <a:off x="1099259" y="5809403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提示：</a:t>
              </a:r>
              <a:endParaRPr lang="zh-CN" altLang="en-US" sz="105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7" name="图片 16" descr="徽标, 图标&#10;&#10;描述已自动生成">
            <a:extLst>
              <a:ext uri="{FF2B5EF4-FFF2-40B4-BE49-F238E27FC236}">
                <a16:creationId xmlns:a16="http://schemas.microsoft.com/office/drawing/2014/main" id="{CBBCF8E6-B311-017D-AABD-94AC97181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23" y="5447118"/>
            <a:ext cx="470606" cy="470606"/>
          </a:xfrm>
          <a:prstGeom prst="rect">
            <a:avLst/>
          </a:prstGeom>
        </p:spPr>
      </p:pic>
      <p:pic>
        <p:nvPicPr>
          <p:cNvPr id="18" name="图片 17" descr="电脑萤幕的截图&#10;&#10;描述已自动生成">
            <a:extLst>
              <a:ext uri="{FF2B5EF4-FFF2-40B4-BE49-F238E27FC236}">
                <a16:creationId xmlns:a16="http://schemas.microsoft.com/office/drawing/2014/main" id="{EFDA60F2-398C-6E2E-D0B8-15731F6F0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0" y="1690316"/>
            <a:ext cx="6151435" cy="346018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9" name="!!图片 9">
            <a:extLst>
              <a:ext uri="{FF2B5EF4-FFF2-40B4-BE49-F238E27FC236}">
                <a16:creationId xmlns:a16="http://schemas.microsoft.com/office/drawing/2014/main" id="{7AFDE64C-2BAB-BFCF-7420-143AB8EF5F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6075" y="-6306"/>
            <a:ext cx="4465925" cy="208318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55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2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6CFA59-44CD-FC78-73EB-27F7C62A21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常见标签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ADBDC0-6D5E-7B2C-37CE-B91560D88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央视新闻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正文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案例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5D4AF67-5F36-7193-EE7E-7C6EA2DF8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134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FE513B-4C84-C960-C964-CE3AF170E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275" y="3926541"/>
            <a:ext cx="6035490" cy="2931459"/>
          </a:xfrm>
        </p:spPr>
        <p:txBody>
          <a:bodyPr/>
          <a:lstStyle/>
          <a:p>
            <a:r>
              <a:rPr lang="zh-CN" altLang="en-US" b="1"/>
              <a:t>资源路径写法</a:t>
            </a:r>
            <a:endParaRPr lang="en-US" altLang="zh-CN" b="1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/>
              <a:t>绝对路径</a:t>
            </a:r>
            <a:endParaRPr lang="en-US" altLang="zh-CN" sz="1400"/>
          </a:p>
          <a:p>
            <a:pPr marL="540000"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/>
              <a:t>绝对磁盘路径（</a:t>
            </a:r>
            <a:r>
              <a:rPr lang="en-US" altLang="zh-CN" sz="1400"/>
              <a:t>D:/xxx.jpg</a:t>
            </a:r>
            <a:r>
              <a:rPr lang="zh-CN" altLang="en-US" sz="1400"/>
              <a:t>）</a:t>
            </a:r>
            <a:endParaRPr lang="en-US" altLang="zh-CN" sz="1400"/>
          </a:p>
          <a:p>
            <a:pPr marL="540000"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/>
              <a:t>绝对网络路径（</a:t>
            </a:r>
            <a:r>
              <a:rPr lang="en-US" altLang="zh-CN" sz="1400"/>
              <a:t>https://xxx.jpg</a:t>
            </a:r>
            <a:r>
              <a:rPr lang="zh-CN" altLang="en-US" sz="1400"/>
              <a:t>）</a:t>
            </a:r>
            <a:endParaRPr lang="en-US" altLang="zh-CN" sz="140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/>
              <a:t>相对路径</a:t>
            </a:r>
            <a:endParaRPr lang="en-US" altLang="zh-CN" sz="1400"/>
          </a:p>
          <a:p>
            <a:pPr marL="540000"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/>
              <a:t>当前目录：</a:t>
            </a:r>
            <a:r>
              <a:rPr lang="en-US" altLang="zh-CN" sz="1400"/>
              <a:t>./ (</a:t>
            </a:r>
            <a:r>
              <a:rPr lang="zh-CN" altLang="en-US" sz="1400"/>
              <a:t>可以省略</a:t>
            </a:r>
            <a:r>
              <a:rPr lang="en-US" altLang="zh-CN" sz="1400"/>
              <a:t>)</a:t>
            </a:r>
          </a:p>
          <a:p>
            <a:pPr marL="540000"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/>
              <a:t>上一级目录：</a:t>
            </a:r>
            <a:r>
              <a:rPr lang="en-US" altLang="zh-CN" sz="1400"/>
              <a:t>../</a:t>
            </a:r>
            <a:endParaRPr lang="zh-CN" altLang="en-US" sz="14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正文排版</a:t>
            </a:r>
          </a:p>
        </p:txBody>
      </p:sp>
      <p:graphicFrame>
        <p:nvGraphicFramePr>
          <p:cNvPr id="4" name="表格 16">
            <a:extLst>
              <a:ext uri="{FF2B5EF4-FFF2-40B4-BE49-F238E27FC236}">
                <a16:creationId xmlns:a16="http://schemas.microsoft.com/office/drawing/2014/main" id="{383907A8-5003-B601-DA93-122147FAB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7778"/>
              </p:ext>
            </p:extLst>
          </p:nvPr>
        </p:nvGraphicFramePr>
        <p:xfrm>
          <a:off x="5708275" y="1296854"/>
          <a:ext cx="6035490" cy="25618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2102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  <a:gridCol w="2967317">
                  <a:extLst>
                    <a:ext uri="{9D8B030D-6E8A-4147-A177-3AD203B41FA5}">
                      <a16:colId xmlns:a16="http://schemas.microsoft.com/office/drawing/2014/main" val="800690039"/>
                    </a:ext>
                  </a:extLst>
                </a:gridCol>
              </a:tblGrid>
              <a:tr h="4018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  <a:endParaRPr lang="zh-CN" altLang="en-US" sz="16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  <a:endParaRPr lang="zh-CN" altLang="en-US" sz="16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6000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FFC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&lt;video&gt;</a:t>
                      </a:r>
                      <a:endParaRPr lang="zh-CN" altLang="en-US" sz="1200">
                        <a:solidFill>
                          <a:srgbClr val="FFC000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视频标签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src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：指定视频的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url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（绝对路径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相对路径）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8932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controls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：是否显示播放控件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96882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width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：宽度（像素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相对于父元素百分比）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28741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height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：高度（像素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相对于父元素百分比）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4281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FFC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&lt;img&gt;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图片标签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src, width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，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height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FFC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&lt;p&gt;</a:t>
                      </a:r>
                      <a:endParaRPr lang="zh-CN" altLang="en-US" sz="1200" dirty="0">
                        <a:solidFill>
                          <a:srgbClr val="FFC000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段落标签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08927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AFE6C7D-CD06-4248-482F-33F532ED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43" y="1277375"/>
            <a:ext cx="4470998" cy="51625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0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7FEF5-1B15-8950-27AB-2C49FC733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204" y="5325035"/>
            <a:ext cx="6035490" cy="1196566"/>
          </a:xfrm>
        </p:spPr>
        <p:txBody>
          <a:bodyPr/>
          <a:lstStyle/>
          <a:p>
            <a:r>
              <a:rPr lang="en-US" altLang="zh-CN" b="1"/>
              <a:t>CSS</a:t>
            </a:r>
            <a:r>
              <a:rPr lang="zh-CN" altLang="en-US" b="1"/>
              <a:t>属性：</a:t>
            </a:r>
            <a:endParaRPr lang="en-US" altLang="zh-CN" b="1"/>
          </a:p>
          <a:p>
            <a:pPr>
              <a:spcBef>
                <a:spcPts val="600"/>
              </a:spcBef>
            </a:pPr>
            <a:r>
              <a:rPr lang="en-US" altLang="zh-CN" sz="1400"/>
              <a:t>line-height</a:t>
            </a:r>
            <a:r>
              <a:rPr lang="zh-CN" altLang="en-US" sz="1400"/>
              <a:t>：设置行高</a:t>
            </a:r>
            <a:endParaRPr lang="en-US" altLang="zh-CN" sz="1400"/>
          </a:p>
          <a:p>
            <a:pPr>
              <a:spcBef>
                <a:spcPts val="600"/>
              </a:spcBef>
            </a:pPr>
            <a:r>
              <a:rPr lang="en-US" altLang="zh-CN" sz="1400">
                <a:effectLst/>
              </a:rPr>
              <a:t>text-indent</a:t>
            </a:r>
            <a:r>
              <a:rPr lang="zh-CN" altLang="en-US" sz="1400">
                <a:effectLst/>
              </a:rPr>
              <a:t>：首行缩进</a:t>
            </a:r>
            <a:endParaRPr lang="en-US" altLang="zh-CN" sz="1400">
              <a:effectLst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正文样式</a:t>
            </a:r>
          </a:p>
        </p:txBody>
      </p:sp>
      <p:graphicFrame>
        <p:nvGraphicFramePr>
          <p:cNvPr id="4" name="表格 16">
            <a:extLst>
              <a:ext uri="{FF2B5EF4-FFF2-40B4-BE49-F238E27FC236}">
                <a16:creationId xmlns:a16="http://schemas.microsoft.com/office/drawing/2014/main" id="{383907A8-5003-B601-DA93-122147FAB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08052"/>
              </p:ext>
            </p:extLst>
          </p:nvPr>
        </p:nvGraphicFramePr>
        <p:xfrm>
          <a:off x="5726204" y="1277375"/>
          <a:ext cx="6035490" cy="18418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2102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  <a:gridCol w="2967317">
                  <a:extLst>
                    <a:ext uri="{9D8B030D-6E8A-4147-A177-3AD203B41FA5}">
                      <a16:colId xmlns:a16="http://schemas.microsoft.com/office/drawing/2014/main" val="800690039"/>
                    </a:ext>
                  </a:extLst>
                </a:gridCol>
              </a:tblGrid>
              <a:tr h="4018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  <a:endParaRPr lang="zh-CN" altLang="en-US" sz="16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  <a:endParaRPr lang="zh-CN" altLang="en-US" sz="16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FFC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&lt;b&gt; </a:t>
                      </a:r>
                      <a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&lt;strong&gt;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加粗</a:t>
                      </a:r>
                      <a:endParaRPr lang="zh-CN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&lt;strong&gt; 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具有强调语义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9770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FFC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&lt;u&gt; </a:t>
                      </a:r>
                      <a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&lt;ins&gt;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下划线</a:t>
                      </a:r>
                      <a:endParaRPr lang="zh-CN" altLang="en-US" sz="1100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&lt;ins&gt; 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具有强调语义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1310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FFC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&lt;i&gt; </a:t>
                      </a:r>
                      <a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&lt;em&gt;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倾斜</a:t>
                      </a:r>
                      <a:endParaRPr lang="en-US" altLang="zh-CN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&lt;em&gt; 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具有强调语义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FFC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&lt;s&gt; </a:t>
                      </a:r>
                      <a:r>
                        <a:rPr lang="en-US" altLang="zh-CN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&lt;del&gt;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strike="sng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删除线</a:t>
                      </a:r>
                      <a:endParaRPr lang="en-US" altLang="zh-CN" sz="1200" strike="sng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&lt;del&gt; 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具有强调语义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248802"/>
                  </a:ext>
                </a:extLst>
              </a:tr>
            </a:tbl>
          </a:graphicData>
        </a:graphic>
      </p:graphicFrame>
      <p:graphicFrame>
        <p:nvGraphicFramePr>
          <p:cNvPr id="5" name="表格 16">
            <a:extLst>
              <a:ext uri="{FF2B5EF4-FFF2-40B4-BE49-F238E27FC236}">
                <a16:creationId xmlns:a16="http://schemas.microsoft.com/office/drawing/2014/main" id="{ACD10FBE-D288-C7A3-ECF2-4C019FB83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371082"/>
              </p:ext>
            </p:extLst>
          </p:nvPr>
        </p:nvGraphicFramePr>
        <p:xfrm>
          <a:off x="5726204" y="3359367"/>
          <a:ext cx="6035490" cy="15723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2102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4473388">
                  <a:extLst>
                    <a:ext uri="{9D8B030D-6E8A-4147-A177-3AD203B41FA5}">
                      <a16:colId xmlns:a16="http://schemas.microsoft.com/office/drawing/2014/main" val="800690039"/>
                    </a:ext>
                  </a:extLst>
                </a:gridCol>
              </a:tblGrid>
              <a:tr h="3843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字符实体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  <a:r>
                        <a:rPr lang="en-US" altLang="zh-CN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  <a:endParaRPr lang="zh-CN" altLang="en-US" sz="16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001FEE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en-US" altLang="zh-CN" sz="1200">
                          <a:solidFill>
                            <a:srgbClr val="001FEE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nbsp;</a:t>
                      </a:r>
                      <a:endParaRPr lang="zh-CN" altLang="en-US" sz="1200">
                        <a:solidFill>
                          <a:srgbClr val="001FEE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空格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8932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001FEE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en-US" altLang="zh-CN" sz="1200">
                          <a:solidFill>
                            <a:srgbClr val="001FEE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lt;</a:t>
                      </a:r>
                      <a:endParaRPr lang="zh-CN" altLang="en-US" sz="1200">
                        <a:solidFill>
                          <a:srgbClr val="001FEE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001FEE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en-US" altLang="zh-CN" sz="1200">
                          <a:solidFill>
                            <a:srgbClr val="001FEE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gt;</a:t>
                      </a:r>
                      <a:endParaRPr lang="zh-CN" altLang="en-US" sz="1200">
                        <a:solidFill>
                          <a:srgbClr val="001FEE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&gt;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08927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AFE6C7D-CD06-4248-482F-33F532ED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43" y="1277375"/>
            <a:ext cx="4470998" cy="51625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AC1884-8579-9FD0-FCCA-7E1A9794FBAC}"/>
              </a:ext>
            </a:extLst>
          </p:cNvPr>
          <p:cNvSpPr/>
          <p:nvPr/>
        </p:nvSpPr>
        <p:spPr>
          <a:xfrm>
            <a:off x="674743" y="3429000"/>
            <a:ext cx="4467833" cy="856129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53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页面布局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1AE900-CC32-15DE-D80E-62BC4E2D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60" y="1107046"/>
            <a:ext cx="8490841" cy="4458134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68A994-F140-DA1F-3D94-F7D1F6901142}"/>
              </a:ext>
            </a:extLst>
          </p:cNvPr>
          <p:cNvSpPr/>
          <p:nvPr/>
        </p:nvSpPr>
        <p:spPr>
          <a:xfrm>
            <a:off x="2759442" y="1624235"/>
            <a:ext cx="4467833" cy="3940941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D2EFEAF-F0AE-FC84-E7B3-D0113F244CC9}"/>
              </a:ext>
            </a:extLst>
          </p:cNvPr>
          <p:cNvCxnSpPr>
            <a:cxnSpLocks/>
          </p:cNvCxnSpPr>
          <p:nvPr/>
        </p:nvCxnSpPr>
        <p:spPr>
          <a:xfrm>
            <a:off x="779860" y="3522574"/>
            <a:ext cx="197958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6982463-BFEE-6527-871A-788491CE7EAA}"/>
              </a:ext>
            </a:extLst>
          </p:cNvPr>
          <p:cNvCxnSpPr>
            <a:cxnSpLocks/>
          </p:cNvCxnSpPr>
          <p:nvPr/>
        </p:nvCxnSpPr>
        <p:spPr>
          <a:xfrm>
            <a:off x="7227275" y="3503780"/>
            <a:ext cx="1913854" cy="1879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!!文本框 8">
            <a:extLst>
              <a:ext uri="{FF2B5EF4-FFF2-40B4-BE49-F238E27FC236}">
                <a16:creationId xmlns:a16="http://schemas.microsoft.com/office/drawing/2014/main" id="{C122C178-46F7-54B5-67AA-A255BAF29D88}"/>
              </a:ext>
            </a:extLst>
          </p:cNvPr>
          <p:cNvSpPr txBox="1"/>
          <p:nvPr/>
        </p:nvSpPr>
        <p:spPr>
          <a:xfrm>
            <a:off x="9270701" y="3291741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居中显示</a:t>
            </a:r>
            <a:endParaRPr lang="zh-CN" altLang="en-US" sz="2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875A490-9ECB-33C3-1041-837B2B8D5DD5}"/>
              </a:ext>
            </a:extLst>
          </p:cNvPr>
          <p:cNvGrpSpPr/>
          <p:nvPr/>
        </p:nvGrpSpPr>
        <p:grpSpPr>
          <a:xfrm>
            <a:off x="779861" y="6246858"/>
            <a:ext cx="10847364" cy="448410"/>
            <a:chOff x="931792" y="6014676"/>
            <a:chExt cx="10847364" cy="4484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001F02D-FD95-D5C9-F2C6-A10FDB610C4A}"/>
                </a:ext>
              </a:extLst>
            </p:cNvPr>
            <p:cNvGrpSpPr/>
            <p:nvPr/>
          </p:nvGrpSpPr>
          <p:grpSpPr>
            <a:xfrm>
              <a:off x="931792" y="6014676"/>
              <a:ext cx="10847364" cy="448410"/>
              <a:chOff x="710881" y="5745683"/>
              <a:chExt cx="10460316" cy="448410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01A65371-7248-A1B9-A68F-B9A8C5EDAC9B}"/>
                  </a:ext>
                </a:extLst>
              </p:cNvPr>
              <p:cNvSpPr/>
              <p:nvPr/>
            </p:nvSpPr>
            <p:spPr>
              <a:xfrm>
                <a:off x="710881" y="5745686"/>
                <a:ext cx="10460316" cy="44840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88000" rtlCol="0" anchor="ctr"/>
              <a:lstStyle/>
              <a:p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你是一名前端开发工程师，如何设置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html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网页的整体页面占版面的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70%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，并居中显示。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9" name="矩形: 圆顶角 18">
                <a:extLst>
                  <a:ext uri="{FF2B5EF4-FFF2-40B4-BE49-F238E27FC236}">
                    <a16:creationId xmlns:a16="http://schemas.microsoft.com/office/drawing/2014/main" id="{843C9D4B-D541-D628-3CC0-1F53B036F860}"/>
                  </a:ext>
                </a:extLst>
              </p:cNvPr>
              <p:cNvSpPr/>
              <p:nvPr/>
            </p:nvSpPr>
            <p:spPr>
              <a:xfrm rot="16200000">
                <a:off x="1044529" y="5412035"/>
                <a:ext cx="448407" cy="1115704"/>
              </a:xfrm>
              <a:prstGeom prst="round2Same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77F6FBC-C1A2-B558-38B7-D59066339935}"/>
                  </a:ext>
                </a:extLst>
              </p:cNvPr>
              <p:cNvSpPr txBox="1"/>
              <p:nvPr/>
            </p:nvSpPr>
            <p:spPr>
              <a:xfrm>
                <a:off x="912553" y="5815679"/>
                <a:ext cx="977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 b="1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Prompt</a:t>
                </a:r>
                <a:r>
                  <a:rPr lang="zh-CN" altLang="en-US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</a:t>
                </a:r>
                <a:endParaRPr lang="zh-CN" altLang="en-US" sz="1050" dirty="0">
                  <a:solidFill>
                    <a:schemeClr val="bg1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7" name="quill-drawing-a-line_16294">
              <a:extLst>
                <a:ext uri="{FF2B5EF4-FFF2-40B4-BE49-F238E27FC236}">
                  <a16:creationId xmlns:a16="http://schemas.microsoft.com/office/drawing/2014/main" id="{019B7990-44AC-B5A2-2A9A-86A48D6640A8}"/>
                </a:ext>
              </a:extLst>
            </p:cNvPr>
            <p:cNvSpPr/>
            <p:nvPr/>
          </p:nvSpPr>
          <p:spPr>
            <a:xfrm>
              <a:off x="962614" y="6051604"/>
              <a:ext cx="343465" cy="373915"/>
            </a:xfrm>
            <a:custGeom>
              <a:avLst/>
              <a:gdLst>
                <a:gd name="connsiteX0" fmla="*/ 15523 w 556212"/>
                <a:gd name="connsiteY0" fmla="*/ 565364 h 605522"/>
                <a:gd name="connsiteX1" fmla="*/ 12638 w 556212"/>
                <a:gd name="connsiteY1" fmla="*/ 572217 h 605522"/>
                <a:gd name="connsiteX2" fmla="*/ 19782 w 556212"/>
                <a:gd name="connsiteY2" fmla="*/ 575095 h 605522"/>
                <a:gd name="connsiteX3" fmla="*/ 22667 w 556212"/>
                <a:gd name="connsiteY3" fmla="*/ 568242 h 605522"/>
                <a:gd name="connsiteX4" fmla="*/ 15523 w 556212"/>
                <a:gd name="connsiteY4" fmla="*/ 565364 h 605522"/>
                <a:gd name="connsiteX5" fmla="*/ 16347 w 556212"/>
                <a:gd name="connsiteY5" fmla="*/ 539049 h 605522"/>
                <a:gd name="connsiteX6" fmla="*/ 38740 w 556212"/>
                <a:gd name="connsiteY6" fmla="*/ 547821 h 605522"/>
                <a:gd name="connsiteX7" fmla="*/ 30635 w 556212"/>
                <a:gd name="connsiteY7" fmla="*/ 580166 h 605522"/>
                <a:gd name="connsiteX8" fmla="*/ 0 w 556212"/>
                <a:gd name="connsiteY8" fmla="*/ 605522 h 605522"/>
                <a:gd name="connsiteX9" fmla="*/ 961 w 556212"/>
                <a:gd name="connsiteY9" fmla="*/ 564268 h 605522"/>
                <a:gd name="connsiteX10" fmla="*/ 22661 w 556212"/>
                <a:gd name="connsiteY10" fmla="*/ 519856 h 605522"/>
                <a:gd name="connsiteX11" fmla="*/ 47914 w 556212"/>
                <a:gd name="connsiteY11" fmla="*/ 530030 h 605522"/>
                <a:gd name="connsiteX12" fmla="*/ 43248 w 556212"/>
                <a:gd name="connsiteY12" fmla="*/ 541167 h 605522"/>
                <a:gd name="connsiteX13" fmla="*/ 17994 w 556212"/>
                <a:gd name="connsiteY13" fmla="*/ 530993 h 605522"/>
                <a:gd name="connsiteX14" fmla="*/ 546427 w 556212"/>
                <a:gd name="connsiteY14" fmla="*/ 448764 h 605522"/>
                <a:gd name="connsiteX15" fmla="*/ 550546 w 556212"/>
                <a:gd name="connsiteY15" fmla="*/ 458359 h 605522"/>
                <a:gd name="connsiteX16" fmla="*/ 279951 w 556212"/>
                <a:gd name="connsiteY16" fmla="*/ 543077 h 605522"/>
                <a:gd name="connsiteX17" fmla="*/ 28440 w 556212"/>
                <a:gd name="connsiteY17" fmla="*/ 602708 h 605522"/>
                <a:gd name="connsiteX18" fmla="*/ 28440 w 556212"/>
                <a:gd name="connsiteY18" fmla="*/ 592701 h 605522"/>
                <a:gd name="connsiteX19" fmla="*/ 298897 w 556212"/>
                <a:gd name="connsiteY19" fmla="*/ 521692 h 605522"/>
                <a:gd name="connsiteX20" fmla="*/ 546427 w 556212"/>
                <a:gd name="connsiteY20" fmla="*/ 448764 h 605522"/>
                <a:gd name="connsiteX21" fmla="*/ 522536 w 556212"/>
                <a:gd name="connsiteY21" fmla="*/ 36059 h 605522"/>
                <a:gd name="connsiteX22" fmla="*/ 383043 w 556212"/>
                <a:gd name="connsiteY22" fmla="*/ 135701 h 605522"/>
                <a:gd name="connsiteX23" fmla="*/ 52709 w 556212"/>
                <a:gd name="connsiteY23" fmla="*/ 502058 h 605522"/>
                <a:gd name="connsiteX24" fmla="*/ 45707 w 556212"/>
                <a:gd name="connsiteY24" fmla="*/ 520561 h 605522"/>
                <a:gd name="connsiteX25" fmla="*/ 32389 w 556212"/>
                <a:gd name="connsiteY25" fmla="*/ 515490 h 605522"/>
                <a:gd name="connsiteX26" fmla="*/ 44883 w 556212"/>
                <a:gd name="connsiteY26" fmla="*/ 493423 h 605522"/>
                <a:gd name="connsiteX27" fmla="*/ 44883 w 556212"/>
                <a:gd name="connsiteY27" fmla="*/ 493560 h 605522"/>
                <a:gd name="connsiteX28" fmla="*/ 264694 w 556212"/>
                <a:gd name="connsiteY28" fmla="*/ 205875 h 605522"/>
                <a:gd name="connsiteX29" fmla="*/ 454437 w 556212"/>
                <a:gd name="connsiteY29" fmla="*/ 79232 h 605522"/>
                <a:gd name="connsiteX30" fmla="*/ 522536 w 556212"/>
                <a:gd name="connsiteY30" fmla="*/ 36059 h 605522"/>
                <a:gd name="connsiteX31" fmla="*/ 542327 w 556212"/>
                <a:gd name="connsiteY31" fmla="*/ 25898 h 605522"/>
                <a:gd name="connsiteX32" fmla="*/ 551114 w 556212"/>
                <a:gd name="connsiteY32" fmla="*/ 48102 h 605522"/>
                <a:gd name="connsiteX33" fmla="*/ 508689 w 556212"/>
                <a:gd name="connsiteY33" fmla="*/ 75652 h 605522"/>
                <a:gd name="connsiteX34" fmla="*/ 551526 w 556212"/>
                <a:gd name="connsiteY34" fmla="*/ 59889 h 605522"/>
                <a:gd name="connsiteX35" fmla="*/ 551526 w 556212"/>
                <a:gd name="connsiteY35" fmla="*/ 80175 h 605522"/>
                <a:gd name="connsiteX36" fmla="*/ 476973 w 556212"/>
                <a:gd name="connsiteY36" fmla="*/ 106628 h 605522"/>
                <a:gd name="connsiteX37" fmla="*/ 546720 w 556212"/>
                <a:gd name="connsiteY37" fmla="*/ 92921 h 605522"/>
                <a:gd name="connsiteX38" fmla="*/ 534089 w 556212"/>
                <a:gd name="connsiteY38" fmla="*/ 113069 h 605522"/>
                <a:gd name="connsiteX39" fmla="*/ 442236 w 556212"/>
                <a:gd name="connsiteY39" fmla="*/ 138015 h 605522"/>
                <a:gd name="connsiteX40" fmla="*/ 526812 w 556212"/>
                <a:gd name="connsiteY40" fmla="*/ 129243 h 605522"/>
                <a:gd name="connsiteX41" fmla="*/ 485897 w 556212"/>
                <a:gd name="connsiteY41" fmla="*/ 192017 h 605522"/>
                <a:gd name="connsiteX42" fmla="*/ 430566 w 556212"/>
                <a:gd name="connsiteY42" fmla="*/ 210795 h 605522"/>
                <a:gd name="connsiteX43" fmla="*/ 480131 w 556212"/>
                <a:gd name="connsiteY43" fmla="*/ 202845 h 605522"/>
                <a:gd name="connsiteX44" fmla="*/ 420681 w 556212"/>
                <a:gd name="connsiteY44" fmla="*/ 226009 h 605522"/>
                <a:gd name="connsiteX45" fmla="*/ 463380 w 556212"/>
                <a:gd name="connsiteY45" fmla="*/ 220389 h 605522"/>
                <a:gd name="connsiteX46" fmla="*/ 381963 w 556212"/>
                <a:gd name="connsiteY46" fmla="*/ 269183 h 605522"/>
                <a:gd name="connsiteX47" fmla="*/ 276792 w 556212"/>
                <a:gd name="connsiteY47" fmla="*/ 288783 h 605522"/>
                <a:gd name="connsiteX48" fmla="*/ 217342 w 556212"/>
                <a:gd name="connsiteY48" fmla="*/ 296596 h 605522"/>
                <a:gd name="connsiteX49" fmla="*/ 285305 w 556212"/>
                <a:gd name="connsiteY49" fmla="*/ 296596 h 605522"/>
                <a:gd name="connsiteX50" fmla="*/ 379079 w 556212"/>
                <a:gd name="connsiteY50" fmla="*/ 293580 h 605522"/>
                <a:gd name="connsiteX51" fmla="*/ 314137 w 556212"/>
                <a:gd name="connsiteY51" fmla="*/ 356355 h 605522"/>
                <a:gd name="connsiteX52" fmla="*/ 275831 w 556212"/>
                <a:gd name="connsiteY52" fmla="*/ 370198 h 605522"/>
                <a:gd name="connsiteX53" fmla="*/ 184116 w 556212"/>
                <a:gd name="connsiteY53" fmla="*/ 388153 h 605522"/>
                <a:gd name="connsiteX54" fmla="*/ 240271 w 556212"/>
                <a:gd name="connsiteY54" fmla="*/ 388153 h 605522"/>
                <a:gd name="connsiteX55" fmla="*/ 291620 w 556212"/>
                <a:gd name="connsiteY55" fmla="*/ 374995 h 605522"/>
                <a:gd name="connsiteX56" fmla="*/ 144025 w 556212"/>
                <a:gd name="connsiteY56" fmla="*/ 445719 h 605522"/>
                <a:gd name="connsiteX57" fmla="*/ 99540 w 556212"/>
                <a:gd name="connsiteY57" fmla="*/ 459151 h 605522"/>
                <a:gd name="connsiteX58" fmla="*/ 151302 w 556212"/>
                <a:gd name="connsiteY58" fmla="*/ 453532 h 605522"/>
                <a:gd name="connsiteX59" fmla="*/ 220088 w 556212"/>
                <a:gd name="connsiteY59" fmla="*/ 429957 h 605522"/>
                <a:gd name="connsiteX60" fmla="*/ 138258 w 556212"/>
                <a:gd name="connsiteY60" fmla="*/ 475736 h 605522"/>
                <a:gd name="connsiteX61" fmla="*/ 81417 w 556212"/>
                <a:gd name="connsiteY61" fmla="*/ 496569 h 605522"/>
                <a:gd name="connsiteX62" fmla="*/ 63156 w 556212"/>
                <a:gd name="connsiteY62" fmla="*/ 496569 h 605522"/>
                <a:gd name="connsiteX63" fmla="*/ 388827 w 556212"/>
                <a:gd name="connsiteY63" fmla="*/ 144457 h 605522"/>
                <a:gd name="connsiteX64" fmla="*/ 486035 w 556212"/>
                <a:gd name="connsiteY64" fmla="*/ 73596 h 605522"/>
                <a:gd name="connsiteX65" fmla="*/ 542327 w 556212"/>
                <a:gd name="connsiteY65" fmla="*/ 25898 h 605522"/>
                <a:gd name="connsiteX66" fmla="*/ 499939 w 556212"/>
                <a:gd name="connsiteY66" fmla="*/ 0 h 605522"/>
                <a:gd name="connsiteX67" fmla="*/ 472204 w 556212"/>
                <a:gd name="connsiteY67" fmla="*/ 47014 h 605522"/>
                <a:gd name="connsiteX68" fmla="*/ 514767 w 556212"/>
                <a:gd name="connsiteY68" fmla="*/ 3975 h 605522"/>
                <a:gd name="connsiteX69" fmla="*/ 492524 w 556212"/>
                <a:gd name="connsiteY69" fmla="*/ 37968 h 605522"/>
                <a:gd name="connsiteX70" fmla="*/ 542365 w 556212"/>
                <a:gd name="connsiteY70" fmla="*/ 5209 h 605522"/>
                <a:gd name="connsiteX71" fmla="*/ 486071 w 556212"/>
                <a:gd name="connsiteY71" fmla="*/ 52908 h 605522"/>
                <a:gd name="connsiteX72" fmla="*/ 435132 w 556212"/>
                <a:gd name="connsiteY72" fmla="*/ 85668 h 605522"/>
                <a:gd name="connsiteX73" fmla="*/ 251559 w 556212"/>
                <a:gd name="connsiteY73" fmla="*/ 204643 h 605522"/>
                <a:gd name="connsiteX74" fmla="*/ 36406 w 556212"/>
                <a:gd name="connsiteY74" fmla="*/ 495228 h 605522"/>
                <a:gd name="connsiteX75" fmla="*/ 27481 w 556212"/>
                <a:gd name="connsiteY75" fmla="*/ 495228 h 605522"/>
                <a:gd name="connsiteX76" fmla="*/ 35720 w 556212"/>
                <a:gd name="connsiteY76" fmla="*/ 393660 h 605522"/>
                <a:gd name="connsiteX77" fmla="*/ 45056 w 556212"/>
                <a:gd name="connsiteY77" fmla="*/ 442045 h 605522"/>
                <a:gd name="connsiteX78" fmla="*/ 53157 w 556212"/>
                <a:gd name="connsiteY78" fmla="*/ 378583 h 605522"/>
                <a:gd name="connsiteX79" fmla="*/ 53157 w 556212"/>
                <a:gd name="connsiteY79" fmla="*/ 421759 h 605522"/>
                <a:gd name="connsiteX80" fmla="*/ 73478 w 556212"/>
                <a:gd name="connsiteY80" fmla="*/ 325537 h 605522"/>
                <a:gd name="connsiteX81" fmla="*/ 144326 w 556212"/>
                <a:gd name="connsiteY81" fmla="*/ 234798 h 605522"/>
                <a:gd name="connsiteX82" fmla="*/ 151740 w 556212"/>
                <a:gd name="connsiteY82" fmla="*/ 286336 h 605522"/>
                <a:gd name="connsiteX83" fmla="*/ 166569 w 556212"/>
                <a:gd name="connsiteY83" fmla="*/ 191622 h 605522"/>
                <a:gd name="connsiteX84" fmla="*/ 271880 w 556212"/>
                <a:gd name="connsiteY84" fmla="*/ 96085 h 605522"/>
                <a:gd name="connsiteX85" fmla="*/ 261719 w 556212"/>
                <a:gd name="connsiteY85" fmla="*/ 149679 h 605522"/>
                <a:gd name="connsiteX86" fmla="*/ 289729 w 556212"/>
                <a:gd name="connsiteY86" fmla="*/ 85668 h 605522"/>
                <a:gd name="connsiteX87" fmla="*/ 344787 w 556212"/>
                <a:gd name="connsiteY87" fmla="*/ 55513 h 605522"/>
                <a:gd name="connsiteX88" fmla="*/ 329821 w 556212"/>
                <a:gd name="connsiteY88" fmla="*/ 113081 h 605522"/>
                <a:gd name="connsiteX89" fmla="*/ 373758 w 556212"/>
                <a:gd name="connsiteY89" fmla="*/ 38516 h 605522"/>
                <a:gd name="connsiteX90" fmla="*/ 499939 w 556212"/>
                <a:gd name="connsiteY90" fmla="*/ 0 h 60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6212" h="605522">
                  <a:moveTo>
                    <a:pt x="15523" y="565364"/>
                  </a:moveTo>
                  <a:cubicBezTo>
                    <a:pt x="12776" y="566461"/>
                    <a:pt x="11539" y="569613"/>
                    <a:pt x="12638" y="572217"/>
                  </a:cubicBezTo>
                  <a:cubicBezTo>
                    <a:pt x="13737" y="574958"/>
                    <a:pt x="17034" y="576192"/>
                    <a:pt x="19782" y="575095"/>
                  </a:cubicBezTo>
                  <a:cubicBezTo>
                    <a:pt x="22530" y="573999"/>
                    <a:pt x="23766" y="570846"/>
                    <a:pt x="22667" y="568242"/>
                  </a:cubicBezTo>
                  <a:cubicBezTo>
                    <a:pt x="21431" y="565501"/>
                    <a:pt x="18271" y="564268"/>
                    <a:pt x="15523" y="565364"/>
                  </a:cubicBezTo>
                  <a:close/>
                  <a:moveTo>
                    <a:pt x="16347" y="539049"/>
                  </a:moveTo>
                  <a:lnTo>
                    <a:pt x="38740" y="547821"/>
                  </a:lnTo>
                  <a:lnTo>
                    <a:pt x="30635" y="580166"/>
                  </a:lnTo>
                  <a:cubicBezTo>
                    <a:pt x="11814" y="585512"/>
                    <a:pt x="137" y="605522"/>
                    <a:pt x="0" y="605522"/>
                  </a:cubicBezTo>
                  <a:cubicBezTo>
                    <a:pt x="9479" y="587156"/>
                    <a:pt x="961" y="564268"/>
                    <a:pt x="961" y="564268"/>
                  </a:cubicBezTo>
                  <a:close/>
                  <a:moveTo>
                    <a:pt x="22661" y="519856"/>
                  </a:moveTo>
                  <a:lnTo>
                    <a:pt x="47914" y="530030"/>
                  </a:lnTo>
                  <a:lnTo>
                    <a:pt x="43248" y="541167"/>
                  </a:lnTo>
                  <a:lnTo>
                    <a:pt x="17994" y="530993"/>
                  </a:lnTo>
                  <a:close/>
                  <a:moveTo>
                    <a:pt x="546427" y="448764"/>
                  </a:moveTo>
                  <a:cubicBezTo>
                    <a:pt x="556312" y="447667"/>
                    <a:pt x="560430" y="457263"/>
                    <a:pt x="550546" y="458359"/>
                  </a:cubicBezTo>
                  <a:cubicBezTo>
                    <a:pt x="443736" y="469737"/>
                    <a:pt x="365344" y="503186"/>
                    <a:pt x="279951" y="543077"/>
                  </a:cubicBezTo>
                  <a:cubicBezTo>
                    <a:pt x="203345" y="578992"/>
                    <a:pt x="123993" y="599418"/>
                    <a:pt x="28440" y="602708"/>
                  </a:cubicBezTo>
                  <a:cubicBezTo>
                    <a:pt x="18418" y="602982"/>
                    <a:pt x="18556" y="593112"/>
                    <a:pt x="28440" y="592701"/>
                  </a:cubicBezTo>
                  <a:cubicBezTo>
                    <a:pt x="135250" y="589137"/>
                    <a:pt x="215426" y="561857"/>
                    <a:pt x="298897" y="521692"/>
                  </a:cubicBezTo>
                  <a:cubicBezTo>
                    <a:pt x="374954" y="485228"/>
                    <a:pt x="451836" y="458771"/>
                    <a:pt x="546427" y="448764"/>
                  </a:cubicBezTo>
                  <a:close/>
                  <a:moveTo>
                    <a:pt x="522536" y="36059"/>
                  </a:moveTo>
                  <a:cubicBezTo>
                    <a:pt x="453339" y="93898"/>
                    <a:pt x="383043" y="135701"/>
                    <a:pt x="383043" y="135701"/>
                  </a:cubicBezTo>
                  <a:cubicBezTo>
                    <a:pt x="194124" y="254667"/>
                    <a:pt x="90877" y="433529"/>
                    <a:pt x="52709" y="502058"/>
                  </a:cubicBezTo>
                  <a:lnTo>
                    <a:pt x="45707" y="520561"/>
                  </a:lnTo>
                  <a:lnTo>
                    <a:pt x="32389" y="515490"/>
                  </a:lnTo>
                  <a:lnTo>
                    <a:pt x="44883" y="493423"/>
                  </a:lnTo>
                  <a:lnTo>
                    <a:pt x="44883" y="493560"/>
                  </a:lnTo>
                  <a:cubicBezTo>
                    <a:pt x="116277" y="366918"/>
                    <a:pt x="200440" y="258505"/>
                    <a:pt x="264694" y="205875"/>
                  </a:cubicBezTo>
                  <a:cubicBezTo>
                    <a:pt x="348582" y="137208"/>
                    <a:pt x="407070" y="109111"/>
                    <a:pt x="454437" y="79232"/>
                  </a:cubicBezTo>
                  <a:cubicBezTo>
                    <a:pt x="472423" y="67857"/>
                    <a:pt x="505786" y="50176"/>
                    <a:pt x="522536" y="36059"/>
                  </a:cubicBezTo>
                  <a:close/>
                  <a:moveTo>
                    <a:pt x="542327" y="25898"/>
                  </a:moveTo>
                  <a:cubicBezTo>
                    <a:pt x="542327" y="25898"/>
                    <a:pt x="553585" y="34396"/>
                    <a:pt x="551114" y="48102"/>
                  </a:cubicBezTo>
                  <a:lnTo>
                    <a:pt x="508689" y="75652"/>
                  </a:lnTo>
                  <a:cubicBezTo>
                    <a:pt x="508689" y="75652"/>
                    <a:pt x="535874" y="68798"/>
                    <a:pt x="551526" y="59889"/>
                  </a:cubicBezTo>
                  <a:lnTo>
                    <a:pt x="551526" y="80175"/>
                  </a:lnTo>
                  <a:cubicBezTo>
                    <a:pt x="551526" y="80175"/>
                    <a:pt x="517064" y="100460"/>
                    <a:pt x="476973" y="106628"/>
                  </a:cubicBezTo>
                  <a:cubicBezTo>
                    <a:pt x="476973" y="106628"/>
                    <a:pt x="514043" y="104709"/>
                    <a:pt x="546720" y="92921"/>
                  </a:cubicBezTo>
                  <a:cubicBezTo>
                    <a:pt x="546720" y="92921"/>
                    <a:pt x="543013" y="109232"/>
                    <a:pt x="534089" y="113069"/>
                  </a:cubicBezTo>
                  <a:cubicBezTo>
                    <a:pt x="525027" y="117044"/>
                    <a:pt x="507041" y="133629"/>
                    <a:pt x="442236" y="138015"/>
                  </a:cubicBezTo>
                  <a:cubicBezTo>
                    <a:pt x="442236" y="138015"/>
                    <a:pt x="479582" y="145416"/>
                    <a:pt x="526812" y="129243"/>
                  </a:cubicBezTo>
                  <a:cubicBezTo>
                    <a:pt x="526812" y="129243"/>
                    <a:pt x="519261" y="166661"/>
                    <a:pt x="485897" y="192017"/>
                  </a:cubicBezTo>
                  <a:cubicBezTo>
                    <a:pt x="485897" y="192017"/>
                    <a:pt x="466126" y="202845"/>
                    <a:pt x="430566" y="210795"/>
                  </a:cubicBezTo>
                  <a:cubicBezTo>
                    <a:pt x="430566" y="210795"/>
                    <a:pt x="460772" y="208190"/>
                    <a:pt x="480131" y="202845"/>
                  </a:cubicBezTo>
                  <a:cubicBezTo>
                    <a:pt x="480131" y="202845"/>
                    <a:pt x="448552" y="221348"/>
                    <a:pt x="420681" y="226009"/>
                  </a:cubicBezTo>
                  <a:lnTo>
                    <a:pt x="463380" y="220389"/>
                  </a:lnTo>
                  <a:cubicBezTo>
                    <a:pt x="463380" y="220389"/>
                    <a:pt x="445394" y="247390"/>
                    <a:pt x="381963" y="269183"/>
                  </a:cubicBezTo>
                  <a:cubicBezTo>
                    <a:pt x="318531" y="290976"/>
                    <a:pt x="286678" y="288372"/>
                    <a:pt x="276792" y="288783"/>
                  </a:cubicBezTo>
                  <a:cubicBezTo>
                    <a:pt x="266907" y="289194"/>
                    <a:pt x="257845" y="283026"/>
                    <a:pt x="217342" y="296596"/>
                  </a:cubicBezTo>
                  <a:cubicBezTo>
                    <a:pt x="217342" y="296596"/>
                    <a:pt x="260179" y="289194"/>
                    <a:pt x="285305" y="296596"/>
                  </a:cubicBezTo>
                  <a:cubicBezTo>
                    <a:pt x="310430" y="303997"/>
                    <a:pt x="371116" y="296596"/>
                    <a:pt x="379079" y="293580"/>
                  </a:cubicBezTo>
                  <a:cubicBezTo>
                    <a:pt x="379079" y="293580"/>
                    <a:pt x="359995" y="341004"/>
                    <a:pt x="314137" y="356355"/>
                  </a:cubicBezTo>
                  <a:cubicBezTo>
                    <a:pt x="314137" y="356355"/>
                    <a:pt x="316334" y="354984"/>
                    <a:pt x="275831" y="370198"/>
                  </a:cubicBezTo>
                  <a:cubicBezTo>
                    <a:pt x="235328" y="385549"/>
                    <a:pt x="210614" y="381985"/>
                    <a:pt x="184116" y="388153"/>
                  </a:cubicBezTo>
                  <a:cubicBezTo>
                    <a:pt x="184116" y="388153"/>
                    <a:pt x="224070" y="386782"/>
                    <a:pt x="240271" y="388153"/>
                  </a:cubicBezTo>
                  <a:cubicBezTo>
                    <a:pt x="256472" y="389386"/>
                    <a:pt x="291620" y="374995"/>
                    <a:pt x="291620" y="374995"/>
                  </a:cubicBezTo>
                  <a:cubicBezTo>
                    <a:pt x="291620" y="374995"/>
                    <a:pt x="199905" y="437358"/>
                    <a:pt x="144025" y="445719"/>
                  </a:cubicBezTo>
                  <a:cubicBezTo>
                    <a:pt x="88282" y="453943"/>
                    <a:pt x="99540" y="459151"/>
                    <a:pt x="99540" y="459151"/>
                  </a:cubicBezTo>
                  <a:cubicBezTo>
                    <a:pt x="99540" y="459151"/>
                    <a:pt x="129197" y="450927"/>
                    <a:pt x="151302" y="453532"/>
                  </a:cubicBezTo>
                  <a:cubicBezTo>
                    <a:pt x="173269" y="456136"/>
                    <a:pt x="220088" y="429957"/>
                    <a:pt x="220088" y="429957"/>
                  </a:cubicBezTo>
                  <a:cubicBezTo>
                    <a:pt x="220088" y="429957"/>
                    <a:pt x="189471" y="460933"/>
                    <a:pt x="138258" y="475736"/>
                  </a:cubicBezTo>
                  <a:cubicBezTo>
                    <a:pt x="97618" y="487386"/>
                    <a:pt x="87870" y="491361"/>
                    <a:pt x="81417" y="496569"/>
                  </a:cubicBezTo>
                  <a:lnTo>
                    <a:pt x="63156" y="496569"/>
                  </a:lnTo>
                  <a:cubicBezTo>
                    <a:pt x="97618" y="434754"/>
                    <a:pt x="201827" y="254792"/>
                    <a:pt x="388827" y="144457"/>
                  </a:cubicBezTo>
                  <a:cubicBezTo>
                    <a:pt x="388827" y="144457"/>
                    <a:pt x="436470" y="112521"/>
                    <a:pt x="486035" y="73596"/>
                  </a:cubicBezTo>
                  <a:cubicBezTo>
                    <a:pt x="517750" y="49747"/>
                    <a:pt x="542327" y="25898"/>
                    <a:pt x="542327" y="25898"/>
                  </a:cubicBezTo>
                  <a:close/>
                  <a:moveTo>
                    <a:pt x="499939" y="0"/>
                  </a:moveTo>
                  <a:lnTo>
                    <a:pt x="472204" y="47014"/>
                  </a:lnTo>
                  <a:lnTo>
                    <a:pt x="514767" y="3975"/>
                  </a:lnTo>
                  <a:lnTo>
                    <a:pt x="492524" y="37968"/>
                  </a:lnTo>
                  <a:lnTo>
                    <a:pt x="542365" y="5209"/>
                  </a:lnTo>
                  <a:cubicBezTo>
                    <a:pt x="525202" y="21246"/>
                    <a:pt x="505568" y="37557"/>
                    <a:pt x="486071" y="52908"/>
                  </a:cubicBezTo>
                  <a:cubicBezTo>
                    <a:pt x="470144" y="64833"/>
                    <a:pt x="452432" y="76758"/>
                    <a:pt x="435132" y="85668"/>
                  </a:cubicBezTo>
                  <a:cubicBezTo>
                    <a:pt x="385978" y="110751"/>
                    <a:pt x="327487" y="145292"/>
                    <a:pt x="251559" y="204643"/>
                  </a:cubicBezTo>
                  <a:cubicBezTo>
                    <a:pt x="178377" y="261938"/>
                    <a:pt x="60846" y="444787"/>
                    <a:pt x="36406" y="495228"/>
                  </a:cubicBezTo>
                  <a:lnTo>
                    <a:pt x="27481" y="495228"/>
                  </a:lnTo>
                  <a:cubicBezTo>
                    <a:pt x="21852" y="484400"/>
                    <a:pt x="21028" y="445198"/>
                    <a:pt x="35720" y="393660"/>
                  </a:cubicBezTo>
                  <a:cubicBezTo>
                    <a:pt x="35720" y="393660"/>
                    <a:pt x="37642" y="439304"/>
                    <a:pt x="45056" y="442045"/>
                  </a:cubicBezTo>
                  <a:cubicBezTo>
                    <a:pt x="45056" y="442045"/>
                    <a:pt x="37642" y="411205"/>
                    <a:pt x="53157" y="378583"/>
                  </a:cubicBezTo>
                  <a:cubicBezTo>
                    <a:pt x="53157" y="378583"/>
                    <a:pt x="47116" y="415180"/>
                    <a:pt x="53157" y="421759"/>
                  </a:cubicBezTo>
                  <a:cubicBezTo>
                    <a:pt x="53157" y="421759"/>
                    <a:pt x="62631" y="351717"/>
                    <a:pt x="73478" y="325537"/>
                  </a:cubicBezTo>
                  <a:cubicBezTo>
                    <a:pt x="73478" y="325537"/>
                    <a:pt x="80206" y="296205"/>
                    <a:pt x="144326" y="234798"/>
                  </a:cubicBezTo>
                  <a:cubicBezTo>
                    <a:pt x="144326" y="234798"/>
                    <a:pt x="142266" y="275233"/>
                    <a:pt x="151740" y="286336"/>
                  </a:cubicBezTo>
                  <a:cubicBezTo>
                    <a:pt x="161214" y="297438"/>
                    <a:pt x="136225" y="251109"/>
                    <a:pt x="166569" y="191622"/>
                  </a:cubicBezTo>
                  <a:cubicBezTo>
                    <a:pt x="166569" y="191622"/>
                    <a:pt x="210368" y="131449"/>
                    <a:pt x="271880" y="96085"/>
                  </a:cubicBezTo>
                  <a:cubicBezTo>
                    <a:pt x="271880" y="96085"/>
                    <a:pt x="257737" y="131449"/>
                    <a:pt x="261719" y="149679"/>
                  </a:cubicBezTo>
                  <a:cubicBezTo>
                    <a:pt x="261719" y="149679"/>
                    <a:pt x="268310" y="103350"/>
                    <a:pt x="289729" y="85668"/>
                  </a:cubicBezTo>
                  <a:cubicBezTo>
                    <a:pt x="289729" y="85668"/>
                    <a:pt x="333254" y="60858"/>
                    <a:pt x="344787" y="55513"/>
                  </a:cubicBezTo>
                  <a:cubicBezTo>
                    <a:pt x="344787" y="55513"/>
                    <a:pt x="329135" y="90191"/>
                    <a:pt x="329821" y="113081"/>
                  </a:cubicBezTo>
                  <a:cubicBezTo>
                    <a:pt x="329821" y="113081"/>
                    <a:pt x="349455" y="67301"/>
                    <a:pt x="373758" y="38516"/>
                  </a:cubicBezTo>
                  <a:cubicBezTo>
                    <a:pt x="373758" y="38516"/>
                    <a:pt x="434446" y="5894"/>
                    <a:pt x="499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5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盒子模型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97532B-08C9-1E02-9BF3-4E7D6B17E884}"/>
              </a:ext>
            </a:extLst>
          </p:cNvPr>
          <p:cNvSpPr txBox="1">
            <a:spLocks/>
          </p:cNvSpPr>
          <p:nvPr/>
        </p:nvSpPr>
        <p:spPr>
          <a:xfrm>
            <a:off x="576196" y="1086321"/>
            <a:ext cx="10880698" cy="13072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Consolas" panose="020B0609020204030204" pitchFamily="49" charset="0"/>
              </a:rPr>
              <a:t>盒子：页面中所有的元素（标签），都可以看做是一个 </a:t>
            </a:r>
            <a:r>
              <a:rPr lang="zh-CN" altLang="en-US" sz="1600">
                <a:solidFill>
                  <a:srgbClr val="C00000"/>
                </a:solidFill>
                <a:latin typeface="Consolas" panose="020B0609020204030204" pitchFamily="49" charset="0"/>
              </a:rPr>
              <a:t>盒子</a:t>
            </a:r>
            <a:r>
              <a:rPr lang="zh-CN" altLang="en-US" sz="1600">
                <a:latin typeface="Consolas" panose="020B0609020204030204" pitchFamily="49" charset="0"/>
              </a:rPr>
              <a:t>，由盒子将页面中的元素包含在一个矩形区域内，通过盒子的视角更方便的进行页面布局</a:t>
            </a:r>
            <a:endParaRPr lang="en-US" altLang="zh-CN" sz="160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728B620-D9DA-1685-072D-ED482817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528" y="2703130"/>
            <a:ext cx="3486138" cy="35225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D95FCF-5DAF-D2F9-C996-34A807A31370}"/>
              </a:ext>
            </a:extLst>
          </p:cNvPr>
          <p:cNvSpPr/>
          <p:nvPr/>
        </p:nvSpPr>
        <p:spPr>
          <a:xfrm>
            <a:off x="950259" y="2109354"/>
            <a:ext cx="2868706" cy="1171728"/>
          </a:xfrm>
          <a:prstGeom prst="rect">
            <a:avLst/>
          </a:prstGeom>
          <a:solidFill>
            <a:srgbClr val="9933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EE626E0-F806-8E0E-5499-8A7673F85AFB}"/>
              </a:ext>
            </a:extLst>
          </p:cNvPr>
          <p:cNvSpPr/>
          <p:nvPr/>
        </p:nvSpPr>
        <p:spPr>
          <a:xfrm>
            <a:off x="3926542" y="2117266"/>
            <a:ext cx="1084729" cy="1171728"/>
          </a:xfrm>
          <a:prstGeom prst="rect">
            <a:avLst/>
          </a:prstGeom>
          <a:solidFill>
            <a:srgbClr val="9933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94D021-2E7F-9A8E-A96B-DF562FE2EDDF}"/>
              </a:ext>
            </a:extLst>
          </p:cNvPr>
          <p:cNvSpPr/>
          <p:nvPr/>
        </p:nvSpPr>
        <p:spPr>
          <a:xfrm>
            <a:off x="950259" y="3416609"/>
            <a:ext cx="1918447" cy="2132544"/>
          </a:xfrm>
          <a:prstGeom prst="rect">
            <a:avLst/>
          </a:prstGeom>
          <a:solidFill>
            <a:srgbClr val="9933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8E1DF7-CA6D-13FB-8089-F05B672536A2}"/>
              </a:ext>
            </a:extLst>
          </p:cNvPr>
          <p:cNvSpPr/>
          <p:nvPr/>
        </p:nvSpPr>
        <p:spPr>
          <a:xfrm>
            <a:off x="2976282" y="3424521"/>
            <a:ext cx="2034989" cy="2132544"/>
          </a:xfrm>
          <a:prstGeom prst="rect">
            <a:avLst/>
          </a:prstGeom>
          <a:solidFill>
            <a:srgbClr val="9933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4E9A76B-7FAE-4BF0-8E0B-1F2A056D5046}"/>
              </a:ext>
            </a:extLst>
          </p:cNvPr>
          <p:cNvGrpSpPr/>
          <p:nvPr/>
        </p:nvGrpSpPr>
        <p:grpSpPr>
          <a:xfrm>
            <a:off x="7173885" y="0"/>
            <a:ext cx="5011597" cy="2514318"/>
            <a:chOff x="6076950" y="8963"/>
            <a:chExt cx="6115050" cy="314325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20F8364-18E0-1AA5-F373-3AAF88236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950" y="8965"/>
              <a:ext cx="6115050" cy="3143250"/>
            </a:xfrm>
            <a:prstGeom prst="rect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CF112AF-B1D1-99B0-377A-D08A28B8BC9B}"/>
                </a:ext>
              </a:extLst>
            </p:cNvPr>
            <p:cNvSpPr/>
            <p:nvPr/>
          </p:nvSpPr>
          <p:spPr>
            <a:xfrm>
              <a:off x="6076950" y="8963"/>
              <a:ext cx="6115050" cy="3143249"/>
            </a:xfrm>
            <a:prstGeom prst="rect">
              <a:avLst/>
            </a:prstGeom>
            <a:solidFill>
              <a:srgbClr val="00B05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3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盒子模型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97532B-08C9-1E02-9BF3-4E7D6B17E884}"/>
              </a:ext>
            </a:extLst>
          </p:cNvPr>
          <p:cNvSpPr txBox="1">
            <a:spLocks/>
          </p:cNvSpPr>
          <p:nvPr/>
        </p:nvSpPr>
        <p:spPr>
          <a:xfrm>
            <a:off x="576196" y="1086321"/>
            <a:ext cx="10880698" cy="13072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Consolas" panose="020B0609020204030204" pitchFamily="49" charset="0"/>
              </a:rPr>
              <a:t>盒子：页面中所有的元素（标签），都可以看做是一个 </a:t>
            </a:r>
            <a:r>
              <a:rPr lang="zh-CN" altLang="en-US" sz="1600">
                <a:solidFill>
                  <a:srgbClr val="C00000"/>
                </a:solidFill>
                <a:latin typeface="Consolas" panose="020B0609020204030204" pitchFamily="49" charset="0"/>
              </a:rPr>
              <a:t>盒子</a:t>
            </a:r>
            <a:r>
              <a:rPr lang="zh-CN" altLang="en-US" sz="1600">
                <a:latin typeface="Consolas" panose="020B0609020204030204" pitchFamily="49" charset="0"/>
              </a:rPr>
              <a:t>，由盒子将页面中的元素包含在一个矩形区域内，通过盒子的视角更方便的进行页面布局</a:t>
            </a:r>
            <a:endParaRPr lang="en-US" altLang="zh-CN" sz="160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Consolas" panose="020B0609020204030204" pitchFamily="49" charset="0"/>
              </a:rPr>
              <a:t>盒子模型组成：</a:t>
            </a:r>
            <a:r>
              <a:rPr lang="zh-CN" altLang="en-US" sz="1600">
                <a:solidFill>
                  <a:srgbClr val="C00000"/>
                </a:solidFill>
                <a:latin typeface="Consolas" panose="020B0609020204030204" pitchFamily="49" charset="0"/>
              </a:rPr>
              <a:t>内容区域（</a:t>
            </a:r>
            <a:r>
              <a:rPr lang="en-US" altLang="zh-CN" sz="1600">
                <a:solidFill>
                  <a:srgbClr val="C00000"/>
                </a:solidFill>
                <a:latin typeface="Consolas" panose="020B0609020204030204" pitchFamily="49" charset="0"/>
              </a:rPr>
              <a:t>content</a:t>
            </a:r>
            <a:r>
              <a:rPr lang="zh-CN" altLang="en-US" sz="1600">
                <a:solidFill>
                  <a:srgbClr val="C00000"/>
                </a:solidFill>
                <a:latin typeface="Consolas" panose="020B0609020204030204" pitchFamily="49" charset="0"/>
              </a:rPr>
              <a:t>）、内边距区域（</a:t>
            </a:r>
            <a:r>
              <a:rPr lang="en-US" altLang="zh-CN" sz="1600">
                <a:solidFill>
                  <a:srgbClr val="C00000"/>
                </a:solidFill>
                <a:latin typeface="Consolas" panose="020B0609020204030204" pitchFamily="49" charset="0"/>
              </a:rPr>
              <a:t>padding</a:t>
            </a:r>
            <a:r>
              <a:rPr lang="zh-CN" altLang="en-US" sz="1600">
                <a:solidFill>
                  <a:srgbClr val="C00000"/>
                </a:solidFill>
                <a:latin typeface="Consolas" panose="020B0609020204030204" pitchFamily="49" charset="0"/>
              </a:rPr>
              <a:t>）、边框区域（</a:t>
            </a:r>
            <a:r>
              <a:rPr lang="en-US" altLang="zh-CN" sz="1600">
                <a:solidFill>
                  <a:srgbClr val="C00000"/>
                </a:solidFill>
                <a:latin typeface="Consolas" panose="020B0609020204030204" pitchFamily="49" charset="0"/>
              </a:rPr>
              <a:t>border</a:t>
            </a:r>
            <a:r>
              <a:rPr lang="zh-CN" altLang="en-US" sz="1600">
                <a:solidFill>
                  <a:srgbClr val="C00000"/>
                </a:solidFill>
                <a:latin typeface="Consolas" panose="020B0609020204030204" pitchFamily="49" charset="0"/>
              </a:rPr>
              <a:t>）、外边距区域（</a:t>
            </a:r>
            <a:r>
              <a:rPr lang="en-US" altLang="zh-CN" sz="1600">
                <a:solidFill>
                  <a:srgbClr val="C00000"/>
                </a:solidFill>
                <a:latin typeface="Consolas" panose="020B0609020204030204" pitchFamily="49" charset="0"/>
              </a:rPr>
              <a:t>margin</a:t>
            </a:r>
            <a:r>
              <a:rPr lang="zh-CN" altLang="en-US" sz="1600">
                <a:solidFill>
                  <a:srgbClr val="C00000"/>
                </a:solidFill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B11437-2120-CD2E-B437-B5166C67629F}"/>
              </a:ext>
            </a:extLst>
          </p:cNvPr>
          <p:cNvSpPr/>
          <p:nvPr/>
        </p:nvSpPr>
        <p:spPr>
          <a:xfrm>
            <a:off x="986132" y="2949054"/>
            <a:ext cx="5090746" cy="3086917"/>
          </a:xfrm>
          <a:prstGeom prst="rect">
            <a:avLst/>
          </a:prstGeom>
          <a:solidFill>
            <a:srgbClr val="C5FFDF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2EBE74-D669-8793-FDF8-A08FC547B4B8}"/>
              </a:ext>
            </a:extLst>
          </p:cNvPr>
          <p:cNvSpPr/>
          <p:nvPr/>
        </p:nvSpPr>
        <p:spPr>
          <a:xfrm>
            <a:off x="1461445" y="3299759"/>
            <a:ext cx="4140120" cy="2385507"/>
          </a:xfrm>
          <a:prstGeom prst="rect">
            <a:avLst/>
          </a:prstGeom>
          <a:solidFill>
            <a:srgbClr val="C1F686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06A98F-55B9-3EA6-12B4-60C0199F1CD2}"/>
              </a:ext>
            </a:extLst>
          </p:cNvPr>
          <p:cNvSpPr/>
          <p:nvPr/>
        </p:nvSpPr>
        <p:spPr>
          <a:xfrm>
            <a:off x="1817005" y="3590114"/>
            <a:ext cx="3429000" cy="1804796"/>
          </a:xfrm>
          <a:prstGeom prst="rect">
            <a:avLst/>
          </a:prstGeom>
          <a:solidFill>
            <a:srgbClr val="92D050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D46058-3BCC-4ED5-78B6-394D17293F96}"/>
              </a:ext>
            </a:extLst>
          </p:cNvPr>
          <p:cNvSpPr/>
          <p:nvPr/>
        </p:nvSpPr>
        <p:spPr>
          <a:xfrm>
            <a:off x="2259612" y="4006147"/>
            <a:ext cx="2514598" cy="972730"/>
          </a:xfrm>
          <a:prstGeom prst="rect">
            <a:avLst/>
          </a:prstGeom>
          <a:solidFill>
            <a:srgbClr val="58B368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98F794-9160-5666-B7C9-3CE169BF94CD}"/>
              </a:ext>
            </a:extLst>
          </p:cNvPr>
          <p:cNvSpPr txBox="1"/>
          <p:nvPr/>
        </p:nvSpPr>
        <p:spPr>
          <a:xfrm>
            <a:off x="3169867" y="4361707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endParaRPr lang="zh-CN" altLang="en-US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AA8604-CB8E-B4EB-E295-9D1FFFE84588}"/>
              </a:ext>
            </a:extLst>
          </p:cNvPr>
          <p:cNvSpPr txBox="1"/>
          <p:nvPr/>
        </p:nvSpPr>
        <p:spPr>
          <a:xfrm>
            <a:off x="1817005" y="3655442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latin typeface="Consolas" panose="020B0609020204030204" pitchFamily="49" charset="0"/>
              </a:rPr>
              <a:t>padding</a:t>
            </a:r>
            <a:endParaRPr lang="zh-CN" altLang="en-US" sz="1200" b="1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0F8EDD-0958-BDEB-1C38-E2CF7AD0BB54}"/>
              </a:ext>
            </a:extLst>
          </p:cNvPr>
          <p:cNvSpPr txBox="1"/>
          <p:nvPr/>
        </p:nvSpPr>
        <p:spPr>
          <a:xfrm>
            <a:off x="1461445" y="3306437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latin typeface="Consolas" panose="020B0609020204030204" pitchFamily="49" charset="0"/>
              </a:rPr>
              <a:t>border</a:t>
            </a:r>
            <a:endParaRPr lang="zh-CN" altLang="en-US" sz="1200" b="1" dirty="0"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C13B18-EFA5-3139-6C73-0A94F21A6934}"/>
              </a:ext>
            </a:extLst>
          </p:cNvPr>
          <p:cNvSpPr txBox="1"/>
          <p:nvPr/>
        </p:nvSpPr>
        <p:spPr>
          <a:xfrm>
            <a:off x="986132" y="2957432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latin typeface="Consolas" panose="020B0609020204030204" pitchFamily="49" charset="0"/>
              </a:rPr>
              <a:t>margin</a:t>
            </a:r>
            <a:endParaRPr lang="zh-CN" altLang="en-US" sz="1200" b="1" dirty="0">
              <a:latin typeface="Consolas" panose="020B06090202040302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728B620-D9DA-1685-072D-ED482817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528" y="2703130"/>
            <a:ext cx="3486138" cy="3522590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16FF8CA-7861-68C7-B785-C0F458699271}"/>
              </a:ext>
            </a:extLst>
          </p:cNvPr>
          <p:cNvSpPr/>
          <p:nvPr/>
        </p:nvSpPr>
        <p:spPr>
          <a:xfrm>
            <a:off x="8100594" y="3467940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BCFAA1F4-D251-C008-85F3-82022BAB745F}"/>
              </a:ext>
            </a:extLst>
          </p:cNvPr>
          <p:cNvSpPr/>
          <p:nvPr/>
        </p:nvSpPr>
        <p:spPr>
          <a:xfrm>
            <a:off x="8235111" y="3697173"/>
            <a:ext cx="1060375" cy="1919642"/>
          </a:xfrm>
          <a:custGeom>
            <a:avLst/>
            <a:gdLst>
              <a:gd name="connsiteX0" fmla="*/ 44823 w 1057835"/>
              <a:gd name="connsiteY0" fmla="*/ 0 h 1918447"/>
              <a:gd name="connsiteX1" fmla="*/ 0 w 1057835"/>
              <a:gd name="connsiteY1" fmla="*/ 1909482 h 1918447"/>
              <a:gd name="connsiteX2" fmla="*/ 1057835 w 1057835"/>
              <a:gd name="connsiteY2" fmla="*/ 1918447 h 1918447"/>
              <a:gd name="connsiteX3" fmla="*/ 977153 w 1057835"/>
              <a:gd name="connsiteY3" fmla="*/ 17929 h 1918447"/>
              <a:gd name="connsiteX4" fmla="*/ 44823 w 1057835"/>
              <a:gd name="connsiteY4" fmla="*/ 0 h 1918447"/>
              <a:gd name="connsiteX0" fmla="*/ 44823 w 1057835"/>
              <a:gd name="connsiteY0" fmla="*/ 0 h 1918447"/>
              <a:gd name="connsiteX1" fmla="*/ 0 w 1057835"/>
              <a:gd name="connsiteY1" fmla="*/ 1909482 h 1918447"/>
              <a:gd name="connsiteX2" fmla="*/ 1057835 w 1057835"/>
              <a:gd name="connsiteY2" fmla="*/ 1918447 h 1918447"/>
              <a:gd name="connsiteX3" fmla="*/ 972073 w 1057835"/>
              <a:gd name="connsiteY3" fmla="*/ 5229 h 1918447"/>
              <a:gd name="connsiteX4" fmla="*/ 44823 w 1057835"/>
              <a:gd name="connsiteY4" fmla="*/ 0 h 1918447"/>
              <a:gd name="connsiteX0" fmla="*/ 47363 w 1060375"/>
              <a:gd name="connsiteY0" fmla="*/ 0 h 1919642"/>
              <a:gd name="connsiteX1" fmla="*/ 0 w 1060375"/>
              <a:gd name="connsiteY1" fmla="*/ 1919642 h 1919642"/>
              <a:gd name="connsiteX2" fmla="*/ 1060375 w 1060375"/>
              <a:gd name="connsiteY2" fmla="*/ 1918447 h 1919642"/>
              <a:gd name="connsiteX3" fmla="*/ 974613 w 1060375"/>
              <a:gd name="connsiteY3" fmla="*/ 5229 h 1919642"/>
              <a:gd name="connsiteX4" fmla="*/ 47363 w 1060375"/>
              <a:gd name="connsiteY4" fmla="*/ 0 h 191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375" h="1919642">
                <a:moveTo>
                  <a:pt x="47363" y="0"/>
                </a:moveTo>
                <a:lnTo>
                  <a:pt x="0" y="1919642"/>
                </a:lnTo>
                <a:lnTo>
                  <a:pt x="1060375" y="1918447"/>
                </a:lnTo>
                <a:lnTo>
                  <a:pt x="974613" y="5229"/>
                </a:lnTo>
                <a:lnTo>
                  <a:pt x="47363" y="0"/>
                </a:lnTo>
                <a:close/>
              </a:path>
            </a:pathLst>
          </a:custGeom>
          <a:solidFill>
            <a:srgbClr val="58B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2289D1D-2E3A-EAD4-8CE4-669B1F40C638}"/>
              </a:ext>
            </a:extLst>
          </p:cNvPr>
          <p:cNvSpPr/>
          <p:nvPr/>
        </p:nvSpPr>
        <p:spPr>
          <a:xfrm>
            <a:off x="8000250" y="3469320"/>
            <a:ext cx="1530096" cy="2444496"/>
          </a:xfrm>
          <a:custGeom>
            <a:avLst/>
            <a:gdLst>
              <a:gd name="connsiteX0" fmla="*/ 275037 w 1530096"/>
              <a:gd name="connsiteY0" fmla="*/ 230215 h 2444496"/>
              <a:gd name="connsiteX1" fmla="*/ 227674 w 1530096"/>
              <a:gd name="connsiteY1" fmla="*/ 2149857 h 2444496"/>
              <a:gd name="connsiteX2" fmla="*/ 1288049 w 1530096"/>
              <a:gd name="connsiteY2" fmla="*/ 2148662 h 2444496"/>
              <a:gd name="connsiteX3" fmla="*/ 1202287 w 1530096"/>
              <a:gd name="connsiteY3" fmla="*/ 235444 h 2444496"/>
              <a:gd name="connsiteX4" fmla="*/ 85344 w 1530096"/>
              <a:gd name="connsiteY4" fmla="*/ 0 h 2444496"/>
              <a:gd name="connsiteX5" fmla="*/ 1389888 w 1530096"/>
              <a:gd name="connsiteY5" fmla="*/ 0 h 2444496"/>
              <a:gd name="connsiteX6" fmla="*/ 1530096 w 1530096"/>
              <a:gd name="connsiteY6" fmla="*/ 2420112 h 2444496"/>
              <a:gd name="connsiteX7" fmla="*/ 0 w 1530096"/>
              <a:gd name="connsiteY7" fmla="*/ 2444496 h 244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0096" h="2444496">
                <a:moveTo>
                  <a:pt x="275037" y="230215"/>
                </a:moveTo>
                <a:lnTo>
                  <a:pt x="227674" y="2149857"/>
                </a:lnTo>
                <a:lnTo>
                  <a:pt x="1288049" y="2148662"/>
                </a:lnTo>
                <a:lnTo>
                  <a:pt x="1202287" y="235444"/>
                </a:lnTo>
                <a:close/>
                <a:moveTo>
                  <a:pt x="85344" y="0"/>
                </a:moveTo>
                <a:lnTo>
                  <a:pt x="1389888" y="0"/>
                </a:lnTo>
                <a:lnTo>
                  <a:pt x="1530096" y="2420112"/>
                </a:lnTo>
                <a:lnTo>
                  <a:pt x="0" y="244449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2E231BA9-E3C1-3F86-6A4D-AED8BF06A56B}"/>
              </a:ext>
            </a:extLst>
          </p:cNvPr>
          <p:cNvSpPr/>
          <p:nvPr/>
        </p:nvSpPr>
        <p:spPr>
          <a:xfrm>
            <a:off x="7950160" y="3429696"/>
            <a:ext cx="1633728" cy="2523744"/>
          </a:xfrm>
          <a:custGeom>
            <a:avLst/>
            <a:gdLst>
              <a:gd name="connsiteX0" fmla="*/ 140208 w 1633728"/>
              <a:gd name="connsiteY0" fmla="*/ 48768 h 2523744"/>
              <a:gd name="connsiteX1" fmla="*/ 60960 w 1633728"/>
              <a:gd name="connsiteY1" fmla="*/ 2481072 h 2523744"/>
              <a:gd name="connsiteX2" fmla="*/ 1578864 w 1633728"/>
              <a:gd name="connsiteY2" fmla="*/ 2462784 h 2523744"/>
              <a:gd name="connsiteX3" fmla="*/ 1426464 w 1633728"/>
              <a:gd name="connsiteY3" fmla="*/ 48768 h 2523744"/>
              <a:gd name="connsiteX4" fmla="*/ 97536 w 1633728"/>
              <a:gd name="connsiteY4" fmla="*/ 0 h 2523744"/>
              <a:gd name="connsiteX5" fmla="*/ 1469136 w 1633728"/>
              <a:gd name="connsiteY5" fmla="*/ 0 h 2523744"/>
              <a:gd name="connsiteX6" fmla="*/ 1633728 w 1633728"/>
              <a:gd name="connsiteY6" fmla="*/ 2511552 h 2523744"/>
              <a:gd name="connsiteX7" fmla="*/ 0 w 1633728"/>
              <a:gd name="connsiteY7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3728" h="2523744">
                <a:moveTo>
                  <a:pt x="140208" y="48768"/>
                </a:moveTo>
                <a:lnTo>
                  <a:pt x="60960" y="2481072"/>
                </a:lnTo>
                <a:lnTo>
                  <a:pt x="1578864" y="2462784"/>
                </a:lnTo>
                <a:lnTo>
                  <a:pt x="1426464" y="48768"/>
                </a:lnTo>
                <a:close/>
                <a:moveTo>
                  <a:pt x="97536" y="0"/>
                </a:moveTo>
                <a:lnTo>
                  <a:pt x="1469136" y="0"/>
                </a:lnTo>
                <a:lnTo>
                  <a:pt x="1633728" y="2511552"/>
                </a:lnTo>
                <a:lnTo>
                  <a:pt x="0" y="2523744"/>
                </a:lnTo>
                <a:close/>
              </a:path>
            </a:pathLst>
          </a:custGeom>
          <a:solidFill>
            <a:srgbClr val="C1F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1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盒子模型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1C4FA45B-F9BD-55AC-4B3D-F84C3A3E6EFF}"/>
              </a:ext>
            </a:extLst>
          </p:cNvPr>
          <p:cNvSpPr txBox="1">
            <a:spLocks/>
          </p:cNvSpPr>
          <p:nvPr/>
        </p:nvSpPr>
        <p:spPr>
          <a:xfrm>
            <a:off x="627953" y="1088703"/>
            <a:ext cx="10856280" cy="2410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布局标签：网页开发中，会使用 </a:t>
            </a:r>
            <a:r>
              <a:rPr lang="en-US" altLang="zh-CN">
                <a:latin typeface="Consolas" panose="020B0609020204030204" pitchFamily="49" charset="0"/>
              </a:rPr>
              <a:t>div </a:t>
            </a:r>
            <a:r>
              <a:rPr lang="zh-CN" altLang="en-US">
                <a:latin typeface="Consolas" panose="020B0609020204030204" pitchFamily="49" charset="0"/>
              </a:rPr>
              <a:t>和 </a:t>
            </a:r>
            <a:r>
              <a:rPr lang="en-US" altLang="zh-CN">
                <a:latin typeface="Consolas" panose="020B0609020204030204" pitchFamily="49" charset="0"/>
              </a:rPr>
              <a:t>span </a:t>
            </a:r>
            <a:r>
              <a:rPr lang="zh-CN" altLang="en-US">
                <a:latin typeface="Consolas" panose="020B0609020204030204" pitchFamily="49" charset="0"/>
              </a:rPr>
              <a:t>这两个没有语义的布局标签。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特点：</a:t>
            </a:r>
            <a:endParaRPr lang="en-US" altLang="zh-CN">
              <a:latin typeface="Consolas" panose="020B0609020204030204" pitchFamily="49" charset="0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&lt;div&gt; 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标签：</a:t>
            </a:r>
            <a:endParaRPr lang="en-US" altLang="zh-CN" sz="14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9200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67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一行只显示一个（独占一行）</a:t>
            </a:r>
            <a:endParaRPr lang="en-US" altLang="zh-CN" sz="1467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9200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67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宽度默认是父元素的宽度，高度默认由内容撑开</a:t>
            </a:r>
            <a:endParaRPr lang="en-US" altLang="zh-CN" sz="1467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9200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67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可以设置宽高（</a:t>
            </a:r>
            <a:r>
              <a:rPr lang="en-US" altLang="zh-CN" sz="1467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width</a:t>
            </a:r>
            <a:r>
              <a:rPr lang="zh-CN" altLang="en-US" sz="1467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67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height</a:t>
            </a:r>
            <a:r>
              <a:rPr lang="zh-CN" altLang="en-US" sz="1467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67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B439C-6420-5AF3-EC24-F9364316444D}"/>
              </a:ext>
            </a:extLst>
          </p:cNvPr>
          <p:cNvSpPr txBox="1"/>
          <p:nvPr/>
        </p:nvSpPr>
        <p:spPr>
          <a:xfrm>
            <a:off x="5208009" y="1852588"/>
            <a:ext cx="5154557" cy="155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0000" lvl="1" indent="-285750">
              <a:lnSpc>
                <a:spcPct val="150000"/>
              </a:lnSpc>
              <a:spcBef>
                <a:spcPts val="384"/>
              </a:spcBef>
              <a:buFont typeface="Wingdings" panose="05000000000000000000" pitchFamily="2" charset="2"/>
              <a:buChar char="l"/>
            </a:pPr>
            <a:r>
              <a:rPr lang="en-US" altLang="zh-CN" sz="1400" b="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&lt;span&gt; </a:t>
            </a:r>
            <a:r>
              <a:rPr lang="zh-CN" altLang="en-US" sz="1400" b="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标签：</a:t>
            </a:r>
            <a:endParaRPr lang="en-US" altLang="zh-CN" sz="1400" b="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92000" lvl="2" indent="-285750">
              <a:lnSpc>
                <a:spcPct val="150000"/>
              </a:lnSpc>
              <a:spcBef>
                <a:spcPts val="384"/>
              </a:spcBef>
              <a:buFont typeface="Wingdings" panose="05000000000000000000" pitchFamily="2" charset="2"/>
              <a:buChar char="l"/>
            </a:pPr>
            <a:r>
              <a:rPr lang="zh-CN" altLang="en-US" sz="1467" b="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一行可以显示多个</a:t>
            </a:r>
            <a:endParaRPr lang="en-US" altLang="zh-CN" sz="1467" b="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92000" lvl="2" indent="-285750">
              <a:lnSpc>
                <a:spcPct val="150000"/>
              </a:lnSpc>
              <a:spcBef>
                <a:spcPts val="384"/>
              </a:spcBef>
              <a:buFont typeface="Wingdings" panose="05000000000000000000" pitchFamily="2" charset="2"/>
              <a:buChar char="l"/>
            </a:pPr>
            <a:r>
              <a:rPr lang="zh-CN" altLang="en-US" sz="1467" b="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宽度和高度默认由内容撑开</a:t>
            </a:r>
            <a:endParaRPr lang="en-US" altLang="zh-CN" sz="1467" b="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92000" lvl="2" indent="-285750">
              <a:lnSpc>
                <a:spcPct val="150000"/>
              </a:lnSpc>
              <a:spcBef>
                <a:spcPts val="384"/>
              </a:spcBef>
              <a:buFont typeface="Wingdings" panose="05000000000000000000" pitchFamily="2" charset="2"/>
              <a:buChar char="l"/>
            </a:pPr>
            <a:r>
              <a:rPr lang="zh-CN" altLang="en-US" sz="1467" b="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不可以设置宽高（</a:t>
            </a:r>
            <a:r>
              <a:rPr lang="en-US" altLang="zh-CN" sz="1467" b="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width</a:t>
            </a:r>
            <a:r>
              <a:rPr lang="zh-CN" altLang="en-US" sz="1467" b="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67" b="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height</a:t>
            </a:r>
            <a:r>
              <a:rPr lang="zh-CN" altLang="en-US" sz="1467" b="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B030F2-91DC-153B-35F2-53EE20BB9428}"/>
              </a:ext>
            </a:extLst>
          </p:cNvPr>
          <p:cNvSpPr/>
          <p:nvPr/>
        </p:nvSpPr>
        <p:spPr>
          <a:xfrm>
            <a:off x="8758255" y="765516"/>
            <a:ext cx="3314830" cy="2028024"/>
          </a:xfrm>
          <a:prstGeom prst="rect">
            <a:avLst/>
          </a:prstGeom>
          <a:solidFill>
            <a:srgbClr val="C5FFDF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0A3BC5-354E-65BB-5A9E-D68AB798D9DD}"/>
              </a:ext>
            </a:extLst>
          </p:cNvPr>
          <p:cNvSpPr/>
          <p:nvPr/>
        </p:nvSpPr>
        <p:spPr>
          <a:xfrm>
            <a:off x="9067754" y="995920"/>
            <a:ext cx="2695831" cy="1567216"/>
          </a:xfrm>
          <a:prstGeom prst="rect">
            <a:avLst/>
          </a:prstGeom>
          <a:solidFill>
            <a:srgbClr val="C1F686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B721EB-DDD2-44D0-A036-E5D9B1A15192}"/>
              </a:ext>
            </a:extLst>
          </p:cNvPr>
          <p:cNvSpPr/>
          <p:nvPr/>
        </p:nvSpPr>
        <p:spPr>
          <a:xfrm>
            <a:off x="9299277" y="1186676"/>
            <a:ext cx="2232788" cy="1185704"/>
          </a:xfrm>
          <a:prstGeom prst="rect">
            <a:avLst/>
          </a:prstGeom>
          <a:solidFill>
            <a:srgbClr val="92D050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F67EA3-E9BD-23C3-7BB9-5D5D20A0E4EA}"/>
              </a:ext>
            </a:extLst>
          </p:cNvPr>
          <p:cNvSpPr/>
          <p:nvPr/>
        </p:nvSpPr>
        <p:spPr>
          <a:xfrm>
            <a:off x="9587479" y="1459999"/>
            <a:ext cx="1637376" cy="639059"/>
          </a:xfrm>
          <a:prstGeom prst="rect">
            <a:avLst/>
          </a:prstGeom>
          <a:solidFill>
            <a:srgbClr val="58B368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982010-7C10-4DB8-15E2-B1F5DD74B15C}"/>
              </a:ext>
            </a:extLst>
          </p:cNvPr>
          <p:cNvSpPr txBox="1"/>
          <p:nvPr/>
        </p:nvSpPr>
        <p:spPr>
          <a:xfrm>
            <a:off x="10070336" y="1656575"/>
            <a:ext cx="671662" cy="22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 dirty="0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endParaRPr lang="zh-CN" altLang="en-US" sz="105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89944E-97D9-FFA0-7834-62A0683089D8}"/>
              </a:ext>
            </a:extLst>
          </p:cNvPr>
          <p:cNvSpPr txBox="1"/>
          <p:nvPr/>
        </p:nvSpPr>
        <p:spPr>
          <a:xfrm>
            <a:off x="9299277" y="1229594"/>
            <a:ext cx="671662" cy="22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latin typeface="Consolas" panose="020B0609020204030204" pitchFamily="49" charset="0"/>
              </a:rPr>
              <a:t>padding</a:t>
            </a:r>
            <a:endParaRPr lang="zh-CN" altLang="en-US" sz="1050" b="1" dirty="0"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71E057-7E1C-83F0-E0B7-756CC0B15FA4}"/>
              </a:ext>
            </a:extLst>
          </p:cNvPr>
          <p:cNvSpPr txBox="1"/>
          <p:nvPr/>
        </p:nvSpPr>
        <p:spPr>
          <a:xfrm>
            <a:off x="9067754" y="1000307"/>
            <a:ext cx="600209" cy="22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latin typeface="Consolas" panose="020B0609020204030204" pitchFamily="49" charset="0"/>
              </a:rPr>
              <a:t>border</a:t>
            </a:r>
            <a:endParaRPr lang="zh-CN" altLang="en-US" sz="1050" b="1" dirty="0">
              <a:latin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E34153-5049-3932-4B95-A8A70C2B2C35}"/>
              </a:ext>
            </a:extLst>
          </p:cNvPr>
          <p:cNvSpPr txBox="1"/>
          <p:nvPr/>
        </p:nvSpPr>
        <p:spPr>
          <a:xfrm>
            <a:off x="8758255" y="771020"/>
            <a:ext cx="600209" cy="227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latin typeface="Consolas" panose="020B0609020204030204" pitchFamily="49" charset="0"/>
              </a:rPr>
              <a:t>margin</a:t>
            </a:r>
            <a:endParaRPr lang="zh-CN" altLang="en-US" sz="1050" b="1" dirty="0">
              <a:latin typeface="Consolas" panose="020B0609020204030204" pitchFamily="49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8E730B-8C79-2E61-7391-E50C1FABDDE1}"/>
              </a:ext>
            </a:extLst>
          </p:cNvPr>
          <p:cNvGrpSpPr/>
          <p:nvPr/>
        </p:nvGrpSpPr>
        <p:grpSpPr>
          <a:xfrm>
            <a:off x="4572031" y="4028497"/>
            <a:ext cx="3361956" cy="2550523"/>
            <a:chOff x="2297722" y="3660321"/>
            <a:chExt cx="3361956" cy="2550523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8862D8D8-CA62-976C-C92D-953B3498735B}"/>
                </a:ext>
              </a:extLst>
            </p:cNvPr>
            <p:cNvSpPr/>
            <p:nvPr/>
          </p:nvSpPr>
          <p:spPr>
            <a:xfrm>
              <a:off x="2297722" y="3660321"/>
              <a:ext cx="3361956" cy="2550523"/>
            </a:xfrm>
            <a:prstGeom prst="roundRect">
              <a:avLst>
                <a:gd name="adj" fmla="val 299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div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width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height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100px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background-color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451A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#05a5d2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padding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20px 20px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border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451A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solid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451A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#6bd5d7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margin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30px 30px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CC46162C-E437-8107-09C0-1AB10F6DC4DB}"/>
                </a:ext>
              </a:extLst>
            </p:cNvPr>
            <p:cNvSpPr/>
            <p:nvPr/>
          </p:nvSpPr>
          <p:spPr>
            <a:xfrm>
              <a:off x="2297722" y="3660322"/>
              <a:ext cx="3361956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147A7BE-9D15-4AD7-7EB1-CE4457451FFE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02274E1-CA0F-C8F5-3A7D-9F0AD828394C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A20EF37-9FB0-E0AA-5F73-2B9D176F8DE8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B1B30C-1C3C-664C-6E9F-72B3D796401A}"/>
              </a:ext>
            </a:extLst>
          </p:cNvPr>
          <p:cNvGrpSpPr/>
          <p:nvPr/>
        </p:nvGrpSpPr>
        <p:grpSpPr>
          <a:xfrm>
            <a:off x="1021785" y="4028497"/>
            <a:ext cx="3361956" cy="2550523"/>
            <a:chOff x="2297722" y="3660321"/>
            <a:chExt cx="3361956" cy="2550523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EFC577A-065A-6EDF-9DB1-1ABE4BEF8344}"/>
                </a:ext>
              </a:extLst>
            </p:cNvPr>
            <p:cNvSpPr/>
            <p:nvPr/>
          </p:nvSpPr>
          <p:spPr>
            <a:xfrm>
              <a:off x="2297722" y="3660321"/>
              <a:ext cx="3361956" cy="2550523"/>
            </a:xfrm>
            <a:prstGeom prst="roundRect">
              <a:avLst>
                <a:gd name="adj" fmla="val 299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div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width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height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100px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background-color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451A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#05a5d2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padding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border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451A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solid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451A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#6bd5d7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margin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30px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30px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30px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30px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C6EED778-EE7B-86D4-268C-8919F781CF60}"/>
                </a:ext>
              </a:extLst>
            </p:cNvPr>
            <p:cNvSpPr/>
            <p:nvPr/>
          </p:nvSpPr>
          <p:spPr>
            <a:xfrm>
              <a:off x="2297722" y="3660322"/>
              <a:ext cx="3361956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2B95E34-02B4-2064-7294-A8588640A7A2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3A71019-56B2-16F4-4C3F-60BC743C0A49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3D80CA2-25D5-924E-03DC-E06D8460A404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C11EA7-07B8-0F98-92FD-ECC4EFDE60EC}"/>
              </a:ext>
            </a:extLst>
          </p:cNvPr>
          <p:cNvGrpSpPr/>
          <p:nvPr/>
        </p:nvGrpSpPr>
        <p:grpSpPr>
          <a:xfrm>
            <a:off x="8122277" y="4008869"/>
            <a:ext cx="3361956" cy="2550523"/>
            <a:chOff x="2297722" y="3660321"/>
            <a:chExt cx="3361956" cy="2550523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7EEA20A2-2FEC-E27C-4C40-28392C7436CB}"/>
                </a:ext>
              </a:extLst>
            </p:cNvPr>
            <p:cNvSpPr/>
            <p:nvPr/>
          </p:nvSpPr>
          <p:spPr>
            <a:xfrm>
              <a:off x="2297722" y="3660321"/>
              <a:ext cx="3361956" cy="2550523"/>
            </a:xfrm>
            <a:prstGeom prst="roundRect">
              <a:avLst>
                <a:gd name="adj" fmla="val 299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div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width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height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100px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background-color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451A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#05a5d2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padding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border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451A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solid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 dirty="0">
                  <a:solidFill>
                    <a:srgbClr val="0451A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#6bd5d7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margin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30px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28" name="矩形: 圆顶角 27">
              <a:extLst>
                <a:ext uri="{FF2B5EF4-FFF2-40B4-BE49-F238E27FC236}">
                  <a16:creationId xmlns:a16="http://schemas.microsoft.com/office/drawing/2014/main" id="{C980D39A-70B3-B47A-C0FD-700CC9308EEC}"/>
                </a:ext>
              </a:extLst>
            </p:cNvPr>
            <p:cNvSpPr/>
            <p:nvPr/>
          </p:nvSpPr>
          <p:spPr>
            <a:xfrm>
              <a:off x="2297722" y="3660322"/>
              <a:ext cx="3361956" cy="248320"/>
            </a:xfrm>
            <a:prstGeom prst="round2SameRect">
              <a:avLst>
                <a:gd name="adj1" fmla="val 2833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8EDF3FE-3D47-63BC-9A9D-EDFA37A45B23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5DB9DA9-F800-34C5-09A5-BD5412866DA1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5BB30D0-54ED-ABA4-F803-1C31023DF830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DC0903F6-E6E6-C8AF-50EC-F36898970696}"/>
              </a:ext>
            </a:extLst>
          </p:cNvPr>
          <p:cNvSpPr/>
          <p:nvPr/>
        </p:nvSpPr>
        <p:spPr>
          <a:xfrm>
            <a:off x="2181225" y="5638800"/>
            <a:ext cx="1819275" cy="45719"/>
          </a:xfrm>
          <a:prstGeom prst="rect">
            <a:avLst/>
          </a:prstGeom>
          <a:solidFill>
            <a:srgbClr val="2FC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286F1DC-3638-A16C-52DB-670BC3618A87}"/>
              </a:ext>
            </a:extLst>
          </p:cNvPr>
          <p:cNvSpPr/>
          <p:nvPr/>
        </p:nvSpPr>
        <p:spPr>
          <a:xfrm>
            <a:off x="2105025" y="6181300"/>
            <a:ext cx="1895475" cy="47634"/>
          </a:xfrm>
          <a:prstGeom prst="rect">
            <a:avLst/>
          </a:prstGeom>
          <a:solidFill>
            <a:srgbClr val="2FC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295DC7A-4766-C2D6-B7F9-68E3DDAA2CBE}"/>
              </a:ext>
            </a:extLst>
          </p:cNvPr>
          <p:cNvSpPr txBox="1"/>
          <p:nvPr/>
        </p:nvSpPr>
        <p:spPr>
          <a:xfrm>
            <a:off x="2431264" y="6265477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2FC14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上  右  下  左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EA1D7A-4ED1-E711-18A7-E825CBE08C50}"/>
              </a:ext>
            </a:extLst>
          </p:cNvPr>
          <p:cNvSpPr/>
          <p:nvPr/>
        </p:nvSpPr>
        <p:spPr>
          <a:xfrm>
            <a:off x="5648325" y="6187786"/>
            <a:ext cx="895350" cy="45719"/>
          </a:xfrm>
          <a:prstGeom prst="rect">
            <a:avLst/>
          </a:prstGeom>
          <a:solidFill>
            <a:srgbClr val="2FC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990327-43E2-7149-A935-6D7D98A5B7E5}"/>
              </a:ext>
            </a:extLst>
          </p:cNvPr>
          <p:cNvSpPr/>
          <p:nvPr/>
        </p:nvSpPr>
        <p:spPr>
          <a:xfrm>
            <a:off x="5709633" y="5632071"/>
            <a:ext cx="895350" cy="45719"/>
          </a:xfrm>
          <a:prstGeom prst="rect">
            <a:avLst/>
          </a:prstGeom>
          <a:solidFill>
            <a:srgbClr val="2FC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B1F8CB6-10C8-B9DC-99C9-5478B6EF78B3}"/>
              </a:ext>
            </a:extLst>
          </p:cNvPr>
          <p:cNvSpPr txBox="1"/>
          <p:nvPr/>
        </p:nvSpPr>
        <p:spPr>
          <a:xfrm>
            <a:off x="5643968" y="6257325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2FC14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上下    左右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A064365-24CE-3BCF-8971-FB1325336912}"/>
              </a:ext>
            </a:extLst>
          </p:cNvPr>
          <p:cNvGrpSpPr/>
          <p:nvPr/>
        </p:nvGrpSpPr>
        <p:grpSpPr>
          <a:xfrm>
            <a:off x="9408172" y="766291"/>
            <a:ext cx="2034031" cy="2025603"/>
            <a:chOff x="8991897" y="823528"/>
            <a:chExt cx="2034031" cy="2025603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5073689-81C3-AB37-6BA5-8C126CF8C1D9}"/>
                </a:ext>
              </a:extLst>
            </p:cNvPr>
            <p:cNvSpPr/>
            <p:nvPr/>
          </p:nvSpPr>
          <p:spPr>
            <a:xfrm>
              <a:off x="8991897" y="823528"/>
              <a:ext cx="2025603" cy="2025603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FEB637F-EB66-2842-739D-CAEFC678EF69}"/>
                </a:ext>
              </a:extLst>
            </p:cNvPr>
            <p:cNvSpPr txBox="1"/>
            <p:nvPr/>
          </p:nvSpPr>
          <p:spPr>
            <a:xfrm>
              <a:off x="9919562" y="830253"/>
              <a:ext cx="17456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上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8904406-5872-7563-F2D6-889A980CD020}"/>
                </a:ext>
              </a:extLst>
            </p:cNvPr>
            <p:cNvSpPr txBox="1"/>
            <p:nvPr/>
          </p:nvSpPr>
          <p:spPr>
            <a:xfrm>
              <a:off x="10851362" y="1756753"/>
              <a:ext cx="17456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05C7377-EF97-EA88-664A-18B0F5907C8D}"/>
                </a:ext>
              </a:extLst>
            </p:cNvPr>
            <p:cNvSpPr txBox="1"/>
            <p:nvPr/>
          </p:nvSpPr>
          <p:spPr>
            <a:xfrm>
              <a:off x="9919562" y="2650537"/>
              <a:ext cx="17456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下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C28B017-6434-D575-E4DF-91ACBD5E2614}"/>
                </a:ext>
              </a:extLst>
            </p:cNvPr>
            <p:cNvSpPr txBox="1"/>
            <p:nvPr/>
          </p:nvSpPr>
          <p:spPr>
            <a:xfrm>
              <a:off x="8995707" y="1739614"/>
              <a:ext cx="17456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08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EE78C625-206B-1644-8F59-D093C54A6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8988" y="1842556"/>
            <a:ext cx="8065575" cy="31728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CSS</a:t>
            </a:r>
            <a:r>
              <a:rPr lang="zh-CN" altLang="en-US" sz="1800"/>
              <a:t>盒子模型</a:t>
            </a:r>
            <a:endParaRPr lang="en-US" altLang="zh-CN" sz="1800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组成：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内容（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content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）、内边距（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padding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）、边框（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border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）、外边距（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margin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注意事项</a:t>
            </a:r>
            <a:endParaRPr lang="en-US" altLang="zh-CN" sz="1800"/>
          </a:p>
          <a:p>
            <a:pPr marL="612000"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如果只需要设置某一个方位的边框、内边距、外边距，可以在属性名后加上 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–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位置，如：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padding-top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padding-left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padding-right …</a:t>
            </a:r>
          </a:p>
        </p:txBody>
      </p:sp>
    </p:spTree>
    <p:extLst>
      <p:ext uri="{BB962C8B-B14F-4D97-AF65-F5344CB8AC3E}">
        <p14:creationId xmlns:p14="http://schemas.microsoft.com/office/powerpoint/2010/main" val="151546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6CFA59-44CD-FC78-73EB-27F7C62A21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常见标签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ADBDC0-6D5E-7B2C-37CE-B91560D88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案例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5D4AF67-5F36-7193-EE7E-7C6EA2DF8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32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A22E0C-7361-570B-1311-DB19F237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65"/>
          <a:stretch/>
        </p:blipFill>
        <p:spPr>
          <a:xfrm>
            <a:off x="579019" y="1220661"/>
            <a:ext cx="8268089" cy="4208925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CE5D31E-4BC3-36CE-39A8-B05DA53B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参照页面原型，完成员工管理页面制作</a:t>
            </a:r>
          </a:p>
        </p:txBody>
      </p:sp>
      <p:sp>
        <p:nvSpPr>
          <p:cNvPr id="6" name="文本占位符 16">
            <a:extLst>
              <a:ext uri="{FF2B5EF4-FFF2-40B4-BE49-F238E27FC236}">
                <a16:creationId xmlns:a16="http://schemas.microsoft.com/office/drawing/2014/main" id="{96BEA2A2-2DA5-1779-B7EE-45FF60FBC419}"/>
              </a:ext>
            </a:extLst>
          </p:cNvPr>
          <p:cNvSpPr txBox="1">
            <a:spLocks/>
          </p:cNvSpPr>
          <p:nvPr/>
        </p:nvSpPr>
        <p:spPr>
          <a:xfrm>
            <a:off x="8916196" y="2246665"/>
            <a:ext cx="2572870" cy="179294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顶部导航栏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搜索表单区域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表格数据展示区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底部版权区域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968C7E-AB30-834E-3263-F7F13666E4D5}"/>
              </a:ext>
            </a:extLst>
          </p:cNvPr>
          <p:cNvSpPr/>
          <p:nvPr/>
        </p:nvSpPr>
        <p:spPr>
          <a:xfrm>
            <a:off x="585353" y="1220661"/>
            <a:ext cx="8268089" cy="308828"/>
          </a:xfrm>
          <a:prstGeom prst="rect">
            <a:avLst/>
          </a:prstGeom>
          <a:solidFill>
            <a:srgbClr val="00B05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52C09D-8539-9988-DCF7-8B0A1528514C}"/>
              </a:ext>
            </a:extLst>
          </p:cNvPr>
          <p:cNvSpPr/>
          <p:nvPr/>
        </p:nvSpPr>
        <p:spPr>
          <a:xfrm>
            <a:off x="591687" y="1619589"/>
            <a:ext cx="8268089" cy="393994"/>
          </a:xfrm>
          <a:prstGeom prst="rect">
            <a:avLst/>
          </a:prstGeom>
          <a:solidFill>
            <a:schemeClr val="accent6">
              <a:lumMod val="7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3D881E-E58F-27D6-A3D8-08059C79A5AF}"/>
              </a:ext>
            </a:extLst>
          </p:cNvPr>
          <p:cNvSpPr/>
          <p:nvPr/>
        </p:nvSpPr>
        <p:spPr>
          <a:xfrm>
            <a:off x="579019" y="2103682"/>
            <a:ext cx="8280757" cy="2751711"/>
          </a:xfrm>
          <a:prstGeom prst="rect">
            <a:avLst/>
          </a:prstGeom>
          <a:solidFill>
            <a:schemeClr val="tx1">
              <a:lumMod val="85000"/>
              <a:lumOff val="1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38BA9C-ECD5-F251-2E02-762F1ED1DC36}"/>
              </a:ext>
            </a:extLst>
          </p:cNvPr>
          <p:cNvSpPr/>
          <p:nvPr/>
        </p:nvSpPr>
        <p:spPr>
          <a:xfrm>
            <a:off x="579019" y="4941692"/>
            <a:ext cx="8274423" cy="487894"/>
          </a:xfrm>
          <a:prstGeom prst="rect">
            <a:avLst/>
          </a:prstGeom>
          <a:solidFill>
            <a:srgbClr val="00B05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13B8BA3F-4D21-5FEE-CDA5-494A80E0F96A}"/>
              </a:ext>
            </a:extLst>
          </p:cNvPr>
          <p:cNvSpPr/>
          <p:nvPr/>
        </p:nvSpPr>
        <p:spPr>
          <a:xfrm>
            <a:off x="591687" y="5904680"/>
            <a:ext cx="10797309" cy="750635"/>
          </a:xfrm>
          <a:prstGeom prst="round2DiagRect">
            <a:avLst>
              <a:gd name="adj1" fmla="val 12173"/>
              <a:gd name="adj2" fmla="val 0"/>
            </a:avLst>
          </a:prstGeom>
          <a:solidFill>
            <a:srgbClr val="9933FF">
              <a:alpha val="34902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页面原型：指在应用程序开发初期，由产品经理制作的一个早期项目模型，它用于展示页面的基本布局、功能和交互设计。通常用来帮助设计师、开发者等更好地理解和讨论最终产品的外观和行为。</a:t>
            </a:r>
          </a:p>
        </p:txBody>
      </p:sp>
    </p:spTree>
    <p:extLst>
      <p:ext uri="{BB962C8B-B14F-4D97-AF65-F5344CB8AC3E}">
        <p14:creationId xmlns:p14="http://schemas.microsoft.com/office/powerpoint/2010/main" val="13500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6AC30-5550-81C8-8209-C58E1B4B9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2145547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Web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标准</a:t>
            </a:r>
            <a:r>
              <a:rPr lang="zh-CN" altLang="en-US">
                <a:latin typeface="Consolas" panose="020B0609020204030204" pitchFamily="49" charset="0"/>
              </a:rPr>
              <a:t>也称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网页标准</a:t>
            </a:r>
            <a:r>
              <a:rPr lang="zh-CN" altLang="en-US">
                <a:latin typeface="Consolas" panose="020B0609020204030204" pitchFamily="49" charset="0"/>
              </a:rPr>
              <a:t>，由一系列的标准组成，大部分由</a:t>
            </a:r>
            <a:r>
              <a:rPr lang="en-US" altLang="zh-CN">
                <a:latin typeface="Consolas" panose="020B0609020204030204" pitchFamily="49" charset="0"/>
              </a:rPr>
              <a:t>W3C</a:t>
            </a:r>
            <a:r>
              <a:rPr lang="zh-CN" altLang="en-US">
                <a:latin typeface="Consolas" panose="020B0609020204030204" pitchFamily="49" charset="0"/>
              </a:rPr>
              <a:t>（</a:t>
            </a:r>
            <a:r>
              <a:rPr lang="en-US" altLang="zh-CN">
                <a:latin typeface="Consolas" panose="020B0609020204030204" pitchFamily="49" charset="0"/>
              </a:rPr>
              <a:t>World Wide Web Consortium</a:t>
            </a:r>
            <a:r>
              <a:rPr lang="zh-CN" altLang="en-US">
                <a:latin typeface="Consolas" panose="020B0609020204030204" pitchFamily="49" charset="0"/>
              </a:rPr>
              <a:t>，万维网联盟）负责制定。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 三个组成部分：</a:t>
            </a:r>
          </a:p>
          <a:p>
            <a:pPr marL="7200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：负责网页的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结构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（页面元素和内容）。</a:t>
            </a:r>
          </a:p>
          <a:p>
            <a:pPr marL="7200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：负责网页的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表现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（页面元素的外观、位置等页面样式，如：颜色、大小等）。</a:t>
            </a:r>
          </a:p>
          <a:p>
            <a:pPr marL="7200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：负责网页的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行为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（交互效果）。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735EFC-5E71-494A-D3B4-EF6BFF96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149" y="5364924"/>
            <a:ext cx="2242851" cy="4908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6B3EB3-A075-635F-B0E2-6B89576D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766" y="4428063"/>
            <a:ext cx="2549649" cy="80573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3135E1C-AB97-F43A-8EF0-D736938D9838}"/>
              </a:ext>
            </a:extLst>
          </p:cNvPr>
          <p:cNvGrpSpPr/>
          <p:nvPr/>
        </p:nvGrpSpPr>
        <p:grpSpPr>
          <a:xfrm>
            <a:off x="1529336" y="4186433"/>
            <a:ext cx="1368098" cy="1933722"/>
            <a:chOff x="1529336" y="4186435"/>
            <a:chExt cx="1368098" cy="193372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E82B6A7-87D3-C55D-F1C8-0AEF83B0E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9336" y="4570395"/>
              <a:ext cx="1368098" cy="154976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F7695DD-AE77-8520-27C9-CE6F53339579}"/>
                </a:ext>
              </a:extLst>
            </p:cNvPr>
            <p:cNvSpPr txBox="1"/>
            <p:nvPr/>
          </p:nvSpPr>
          <p:spPr>
            <a:xfrm>
              <a:off x="1733251" y="4186435"/>
              <a:ext cx="9957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>
                  <a:latin typeface="Aptos Black" panose="020F0502020204030204" pitchFamily="34" charset="0"/>
                </a:rPr>
                <a:t>HTML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430578-6BC4-39AA-EC74-35EFAABAD328}"/>
              </a:ext>
            </a:extLst>
          </p:cNvPr>
          <p:cNvGrpSpPr/>
          <p:nvPr/>
        </p:nvGrpSpPr>
        <p:grpSpPr>
          <a:xfrm>
            <a:off x="3423242" y="4186433"/>
            <a:ext cx="1366095" cy="1933724"/>
            <a:chOff x="3423242" y="4186434"/>
            <a:chExt cx="1366095" cy="193372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07604DB-BFDF-E7B6-B498-0616FB5B3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3242" y="4570395"/>
              <a:ext cx="1366095" cy="154976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66314D6-4F51-37E1-21A4-63A4494D1C33}"/>
                </a:ext>
              </a:extLst>
            </p:cNvPr>
            <p:cNvSpPr txBox="1"/>
            <p:nvPr/>
          </p:nvSpPr>
          <p:spPr>
            <a:xfrm>
              <a:off x="3714260" y="4186434"/>
              <a:ext cx="785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>
                  <a:latin typeface="Aptos Black" panose="020F0502020204030204" pitchFamily="34" charset="0"/>
                </a:rPr>
                <a:t>CSS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536B13E-8C2E-B859-51D1-56B6B9FD2C7A}"/>
              </a:ext>
            </a:extLst>
          </p:cNvPr>
          <p:cNvGrpSpPr/>
          <p:nvPr/>
        </p:nvGrpSpPr>
        <p:grpSpPr>
          <a:xfrm>
            <a:off x="5168266" y="4186433"/>
            <a:ext cx="1693349" cy="1933724"/>
            <a:chOff x="5168266" y="4186433"/>
            <a:chExt cx="1693349" cy="193372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5137FF7-ADEF-0E79-AC74-67F2509F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0517" y="4570395"/>
              <a:ext cx="1365687" cy="1549762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F058737-E2D9-D7BE-5508-438FD90D4967}"/>
                </a:ext>
              </a:extLst>
            </p:cNvPr>
            <p:cNvSpPr txBox="1"/>
            <p:nvPr/>
          </p:nvSpPr>
          <p:spPr>
            <a:xfrm>
              <a:off x="5168266" y="4186433"/>
              <a:ext cx="1693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>
                  <a:latin typeface="Aptos Black" panose="020F0502020204030204" pitchFamily="34" charset="0"/>
                </a:rPr>
                <a:t>JavaScript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01A3D97-A250-1115-82CB-8C49F5F67419}"/>
              </a:ext>
            </a:extLst>
          </p:cNvPr>
          <p:cNvGrpSpPr/>
          <p:nvPr/>
        </p:nvGrpSpPr>
        <p:grpSpPr>
          <a:xfrm>
            <a:off x="7113669" y="4186433"/>
            <a:ext cx="1591686" cy="1838897"/>
            <a:chOff x="7113669" y="4186433"/>
            <a:chExt cx="1591686" cy="183889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7D3E0DF-7019-EC43-E093-E83681BB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3669" y="4648098"/>
              <a:ext cx="1591686" cy="1377232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1208275-D05B-82F6-E7C4-5154993C8F84}"/>
                </a:ext>
              </a:extLst>
            </p:cNvPr>
            <p:cNvSpPr txBox="1"/>
            <p:nvPr/>
          </p:nvSpPr>
          <p:spPr>
            <a:xfrm>
              <a:off x="7529828" y="4186433"/>
              <a:ext cx="739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>
                  <a:latin typeface="Aptos Black" panose="020F0502020204030204" pitchFamily="34" charset="0"/>
                </a:rPr>
                <a:t>Vue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3C6180-0B0E-876B-D432-33AE29E0AB1C}"/>
              </a:ext>
            </a:extLst>
          </p:cNvPr>
          <p:cNvGrpSpPr/>
          <p:nvPr/>
        </p:nvGrpSpPr>
        <p:grpSpPr>
          <a:xfrm>
            <a:off x="-2533153" y="4750857"/>
            <a:ext cx="2227620" cy="2209821"/>
            <a:chOff x="1425387" y="2356338"/>
            <a:chExt cx="3128683" cy="3103684"/>
          </a:xfrm>
        </p:grpSpPr>
        <p:sp>
          <p:nvSpPr>
            <p:cNvPr id="19" name="矩形: 对角圆角 18">
              <a:extLst>
                <a:ext uri="{FF2B5EF4-FFF2-40B4-BE49-F238E27FC236}">
                  <a16:creationId xmlns:a16="http://schemas.microsoft.com/office/drawing/2014/main" id="{7C15180B-B545-D9F6-05EA-E35862C3DA69}"/>
                </a:ext>
              </a:extLst>
            </p:cNvPr>
            <p:cNvSpPr/>
            <p:nvPr/>
          </p:nvSpPr>
          <p:spPr>
            <a:xfrm>
              <a:off x="1425387" y="2356338"/>
              <a:ext cx="3128683" cy="3103684"/>
            </a:xfrm>
            <a:prstGeom prst="round2DiagRect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100000">
                  <a:srgbClr val="28BEBF"/>
                </a:gs>
                <a:gs pos="44000">
                  <a:srgbClr val="50CB8E">
                    <a:lumMod val="91000"/>
                    <a:lumOff val="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>
                <a:spcAft>
                  <a:spcPts val="1200"/>
                </a:spcAft>
              </a:pPr>
              <a:r>
                <a:rPr lang="en-US" altLang="zh-CN" sz="1600" b="1">
                  <a:latin typeface="Consolas" panose="020B0609020204030204" pitchFamily="49" charset="0"/>
                </a:rPr>
                <a:t>Web</a:t>
              </a:r>
              <a:r>
                <a:rPr lang="zh-CN" altLang="en-US" sz="1600" b="1">
                  <a:latin typeface="Consolas" panose="020B0609020204030204" pitchFamily="49" charset="0"/>
                </a:rPr>
                <a:t>前端基础</a:t>
              </a:r>
              <a:endParaRPr lang="en-US" altLang="zh-CN" sz="1600" b="1">
                <a:latin typeface="Consolas" panose="020B0609020204030204" pitchFamily="49" charset="0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050">
                  <a:latin typeface="Consolas" panose="020B0609020204030204" pitchFamily="49" charset="0"/>
                </a:rPr>
                <a:t>HTML+CSS+JS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050">
                  <a:latin typeface="Consolas" panose="020B0609020204030204" pitchFamily="49" charset="0"/>
                </a:rPr>
                <a:t>Vue3+Ajax</a:t>
              </a:r>
              <a:endParaRPr lang="zh-CN" altLang="en-US" sz="1050" dirty="0">
                <a:latin typeface="Consolas" panose="020B0609020204030204" pitchFamily="49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ABA4D29-021B-8BA5-2CB3-0D09A4C8B0CF}"/>
                </a:ext>
              </a:extLst>
            </p:cNvPr>
            <p:cNvSpPr txBox="1"/>
            <p:nvPr/>
          </p:nvSpPr>
          <p:spPr>
            <a:xfrm>
              <a:off x="2636723" y="4686392"/>
              <a:ext cx="655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(2</a:t>
              </a:r>
              <a:r>
                <a:rPr lang="zh-CN" altLang="en-US" sz="105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天</a:t>
              </a:r>
              <a:r>
                <a:rPr lang="en-US" altLang="zh-CN" sz="105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endParaRPr lang="zh-CN" altLang="en-US" sz="105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B616026-3D56-5C2B-509C-F7DC91800D47}"/>
              </a:ext>
            </a:extLst>
          </p:cNvPr>
          <p:cNvGrpSpPr/>
          <p:nvPr/>
        </p:nvGrpSpPr>
        <p:grpSpPr>
          <a:xfrm>
            <a:off x="-2533153" y="4750857"/>
            <a:ext cx="2227620" cy="2209821"/>
            <a:chOff x="1425387" y="2356338"/>
            <a:chExt cx="3128683" cy="3103684"/>
          </a:xfrm>
        </p:grpSpPr>
        <p:sp>
          <p:nvSpPr>
            <p:cNvPr id="22" name="矩形: 对角圆角 21">
              <a:extLst>
                <a:ext uri="{FF2B5EF4-FFF2-40B4-BE49-F238E27FC236}">
                  <a16:creationId xmlns:a16="http://schemas.microsoft.com/office/drawing/2014/main" id="{04DB8C54-0612-3CED-0531-19B379CAA481}"/>
                </a:ext>
              </a:extLst>
            </p:cNvPr>
            <p:cNvSpPr/>
            <p:nvPr/>
          </p:nvSpPr>
          <p:spPr>
            <a:xfrm>
              <a:off x="1425387" y="2356338"/>
              <a:ext cx="3128683" cy="3103684"/>
            </a:xfrm>
            <a:prstGeom prst="round2DiagRect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100000">
                  <a:srgbClr val="28BEBF"/>
                </a:gs>
                <a:gs pos="44000">
                  <a:srgbClr val="50CB8E">
                    <a:lumMod val="91000"/>
                    <a:lumOff val="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>
                <a:spcAft>
                  <a:spcPts val="1200"/>
                </a:spcAft>
              </a:pPr>
              <a:r>
                <a:rPr lang="en-US" altLang="zh-CN" sz="1600" b="1">
                  <a:latin typeface="Consolas" panose="020B0609020204030204" pitchFamily="49" charset="0"/>
                </a:rPr>
                <a:t>Web</a:t>
              </a:r>
              <a:r>
                <a:rPr lang="zh-CN" altLang="en-US" sz="1600" b="1">
                  <a:latin typeface="Consolas" panose="020B0609020204030204" pitchFamily="49" charset="0"/>
                </a:rPr>
                <a:t>前端进阶</a:t>
              </a:r>
              <a:endParaRPr lang="en-US" altLang="zh-CN" sz="1600" b="1">
                <a:latin typeface="Consolas" panose="020B0609020204030204" pitchFamily="49" charset="0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050">
                  <a:latin typeface="Consolas" panose="020B0609020204030204" pitchFamily="49" charset="0"/>
                </a:rPr>
                <a:t>Vue</a:t>
              </a:r>
              <a:r>
                <a:rPr lang="zh-CN" altLang="en-US" sz="1050">
                  <a:latin typeface="Consolas" panose="020B0609020204030204" pitchFamily="49" charset="0"/>
                </a:rPr>
                <a:t>工程化</a:t>
              </a:r>
              <a:r>
                <a:rPr lang="en-US" altLang="zh-CN" sz="1050">
                  <a:latin typeface="Consolas" panose="020B0609020204030204" pitchFamily="49" charset="0"/>
                </a:rPr>
                <a:t>+ElementPlus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050">
                  <a:latin typeface="Consolas" panose="020B0609020204030204" pitchFamily="49" charset="0"/>
                </a:rPr>
                <a:t>Vue3</a:t>
              </a:r>
              <a:r>
                <a:rPr lang="zh-CN" altLang="en-US" sz="1050">
                  <a:latin typeface="Consolas" panose="020B0609020204030204" pitchFamily="49" charset="0"/>
                </a:rPr>
                <a:t>案例</a:t>
              </a:r>
              <a:endParaRPr lang="zh-CN" altLang="en-US" sz="1050" dirty="0">
                <a:latin typeface="Consolas" panose="020B0609020204030204" pitchFamily="49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E357E06-C6DF-8132-E983-24261067815D}"/>
                </a:ext>
              </a:extLst>
            </p:cNvPr>
            <p:cNvSpPr txBox="1"/>
            <p:nvPr/>
          </p:nvSpPr>
          <p:spPr>
            <a:xfrm>
              <a:off x="2636723" y="4686392"/>
              <a:ext cx="655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(3</a:t>
              </a:r>
              <a:r>
                <a:rPr lang="zh-CN" altLang="en-US" sz="105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天</a:t>
              </a:r>
              <a:r>
                <a:rPr lang="en-US" altLang="zh-CN" sz="105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endParaRPr lang="zh-CN" altLang="en-US" sz="105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!!组合 40">
            <a:extLst>
              <a:ext uri="{FF2B5EF4-FFF2-40B4-BE49-F238E27FC236}">
                <a16:creationId xmlns:a16="http://schemas.microsoft.com/office/drawing/2014/main" id="{75679540-B419-E0C5-75F5-03ECF229D1C9}"/>
              </a:ext>
            </a:extLst>
          </p:cNvPr>
          <p:cNvGrpSpPr/>
          <p:nvPr/>
        </p:nvGrpSpPr>
        <p:grpSpPr>
          <a:xfrm>
            <a:off x="12533569" y="4714006"/>
            <a:ext cx="2467221" cy="2447508"/>
            <a:chOff x="1425387" y="2356338"/>
            <a:chExt cx="3128683" cy="3103684"/>
          </a:xfrm>
        </p:grpSpPr>
        <p:sp>
          <p:nvSpPr>
            <p:cNvPr id="25" name="矩形: 对角圆角 24">
              <a:extLst>
                <a:ext uri="{FF2B5EF4-FFF2-40B4-BE49-F238E27FC236}">
                  <a16:creationId xmlns:a16="http://schemas.microsoft.com/office/drawing/2014/main" id="{9B28ECA1-AD1E-17C1-A7D8-58070D22B793}"/>
                </a:ext>
              </a:extLst>
            </p:cNvPr>
            <p:cNvSpPr/>
            <p:nvPr/>
          </p:nvSpPr>
          <p:spPr>
            <a:xfrm>
              <a:off x="1425387" y="2356338"/>
              <a:ext cx="3128683" cy="3103684"/>
            </a:xfrm>
            <a:prstGeom prst="round2DiagRect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100000">
                  <a:srgbClr val="28BEBF"/>
                </a:gs>
                <a:gs pos="44000">
                  <a:srgbClr val="50CB8E">
                    <a:lumMod val="91000"/>
                    <a:lumOff val="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>
                <a:spcAft>
                  <a:spcPts val="1200"/>
                </a:spcAft>
              </a:pPr>
              <a:r>
                <a:rPr lang="en-US" altLang="zh-CN" b="1">
                  <a:latin typeface="Consolas" panose="020B0609020204030204" pitchFamily="49" charset="0"/>
                </a:rPr>
                <a:t>Web</a:t>
              </a:r>
              <a:r>
                <a:rPr lang="zh-CN" altLang="en-US" b="1">
                  <a:latin typeface="Consolas" panose="020B0609020204030204" pitchFamily="49" charset="0"/>
                </a:rPr>
                <a:t>前端进阶</a:t>
              </a:r>
              <a:endParaRPr lang="en-US" altLang="zh-CN" b="1">
                <a:latin typeface="Consolas" panose="020B0609020204030204" pitchFamily="49" charset="0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050">
                  <a:latin typeface="Consolas" panose="020B0609020204030204" pitchFamily="49" charset="0"/>
                </a:rPr>
                <a:t>Vue</a:t>
              </a:r>
              <a:r>
                <a:rPr lang="zh-CN" altLang="en-US" sz="1050">
                  <a:latin typeface="Consolas" panose="020B0609020204030204" pitchFamily="49" charset="0"/>
                </a:rPr>
                <a:t>工程化</a:t>
              </a:r>
              <a:r>
                <a:rPr lang="en-US" altLang="zh-CN" sz="1050">
                  <a:latin typeface="Consolas" panose="020B0609020204030204" pitchFamily="49" charset="0"/>
                </a:rPr>
                <a:t>+ElementPlus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050">
                  <a:latin typeface="Consolas" panose="020B0609020204030204" pitchFamily="49" charset="0"/>
                </a:rPr>
                <a:t>Vue3</a:t>
              </a:r>
              <a:r>
                <a:rPr lang="zh-CN" altLang="en-US" sz="1050">
                  <a:latin typeface="Consolas" panose="020B0609020204030204" pitchFamily="49" charset="0"/>
                </a:rPr>
                <a:t>案例</a:t>
              </a:r>
              <a:endParaRPr lang="zh-CN" altLang="en-US" sz="1050" dirty="0">
                <a:latin typeface="Consolas" panose="020B0609020204030204" pitchFamily="49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7B39500-22DF-CD8C-FFAB-D56CC5C78EE4}"/>
                </a:ext>
              </a:extLst>
            </p:cNvPr>
            <p:cNvSpPr txBox="1"/>
            <p:nvPr/>
          </p:nvSpPr>
          <p:spPr>
            <a:xfrm>
              <a:off x="2636723" y="4686392"/>
              <a:ext cx="655299" cy="339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(4</a:t>
              </a:r>
              <a:r>
                <a:rPr lang="zh-CN" altLang="en-US" sz="11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天</a:t>
              </a:r>
              <a:r>
                <a:rPr lang="en-US" altLang="zh-CN" sz="11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endParaRPr lang="zh-CN" altLang="en-US" sz="11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56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6CFA59-44CD-FC78-73EB-27F7C62A21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常见标签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ADBDC0-6D5E-7B2C-37CE-B91560D88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3395291"/>
          </a:xfrm>
        </p:spPr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案例</a:t>
            </a:r>
            <a:endParaRPr lang="en-US" altLang="zh-CN">
              <a:solidFill>
                <a:srgbClr val="C00000"/>
              </a:solidFill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顶部导航栏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搜索表单区域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表格数据展示区域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底部版权区域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5D4AF67-5F36-7193-EE7E-7C6EA2DF8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员工管理</a:t>
            </a:r>
            <a:r>
              <a:rPr lang="en-US" altLang="zh-CN"/>
              <a:t>-</a:t>
            </a:r>
            <a:r>
              <a:rPr lang="zh-CN" altLang="en-US"/>
              <a:t>顶部导航栏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B852A1-0516-C364-97F4-411629C69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0" b="49376"/>
          <a:stretch/>
        </p:blipFill>
        <p:spPr>
          <a:xfrm>
            <a:off x="670447" y="1066908"/>
            <a:ext cx="9397642" cy="2222898"/>
          </a:xfrm>
          <a:prstGeom prst="flowChartDocumen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9ACB32-F979-5091-B6DB-D8FF34F309C5}"/>
              </a:ext>
            </a:extLst>
          </p:cNvPr>
          <p:cNvSpPr/>
          <p:nvPr/>
        </p:nvSpPr>
        <p:spPr>
          <a:xfrm>
            <a:off x="660758" y="1062772"/>
            <a:ext cx="9416296" cy="353651"/>
          </a:xfrm>
          <a:prstGeom prst="rect">
            <a:avLst/>
          </a:prstGeom>
          <a:solidFill>
            <a:srgbClr val="FF111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9AE5FF-8A8A-D858-EC5F-E6DA62924BDE}"/>
              </a:ext>
            </a:extLst>
          </p:cNvPr>
          <p:cNvGrpSpPr/>
          <p:nvPr/>
        </p:nvGrpSpPr>
        <p:grpSpPr>
          <a:xfrm>
            <a:off x="779861" y="6246858"/>
            <a:ext cx="10847364" cy="448410"/>
            <a:chOff x="931792" y="6014676"/>
            <a:chExt cx="10847364" cy="44841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5900CE1-5B00-BC88-790E-4EFEEDD03ECF}"/>
                </a:ext>
              </a:extLst>
            </p:cNvPr>
            <p:cNvGrpSpPr/>
            <p:nvPr/>
          </p:nvGrpSpPr>
          <p:grpSpPr>
            <a:xfrm>
              <a:off x="931792" y="6014676"/>
              <a:ext cx="10847364" cy="448410"/>
              <a:chOff x="710881" y="5745683"/>
              <a:chExt cx="10460316" cy="448410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84FE9232-73D7-9ED6-1990-0EFF5D15E2AD}"/>
                  </a:ext>
                </a:extLst>
              </p:cNvPr>
              <p:cNvSpPr/>
              <p:nvPr/>
            </p:nvSpPr>
            <p:spPr>
              <a:xfrm>
                <a:off x="710881" y="5745686"/>
                <a:ext cx="10460316" cy="44840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88000" rtlCol="0" anchor="ctr"/>
              <a:lstStyle/>
              <a:p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你是一名前端开发工程师，帮我生成一个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HTML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页面，页面整体有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4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个部分组成，</a:t>
                </a:r>
                <a:r>
                  <a:rPr lang="zh-CN" altLang="en-US" sz="1400">
                    <a:solidFill>
                      <a:srgbClr val="07133E"/>
                    </a:solidFill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先来实现第一个部分</a:t>
                </a:r>
                <a:r>
                  <a:rPr lang="en-US" altLang="zh-CN" sz="1400">
                    <a:solidFill>
                      <a:srgbClr val="07133E"/>
                    </a:solidFill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矩形: 圆顶角 9">
                <a:extLst>
                  <a:ext uri="{FF2B5EF4-FFF2-40B4-BE49-F238E27FC236}">
                    <a16:creationId xmlns:a16="http://schemas.microsoft.com/office/drawing/2014/main" id="{B24A10D6-459C-99D9-865C-28547591C8DD}"/>
                  </a:ext>
                </a:extLst>
              </p:cNvPr>
              <p:cNvSpPr/>
              <p:nvPr/>
            </p:nvSpPr>
            <p:spPr>
              <a:xfrm rot="16200000">
                <a:off x="1044529" y="5412035"/>
                <a:ext cx="448407" cy="1115704"/>
              </a:xfrm>
              <a:prstGeom prst="round2Same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AC314C6-3F16-2D80-8806-46D410DC280D}"/>
                  </a:ext>
                </a:extLst>
              </p:cNvPr>
              <p:cNvSpPr txBox="1"/>
              <p:nvPr/>
            </p:nvSpPr>
            <p:spPr>
              <a:xfrm>
                <a:off x="912553" y="5815679"/>
                <a:ext cx="977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 b="1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Prompt</a:t>
                </a:r>
                <a:r>
                  <a:rPr lang="zh-CN" altLang="en-US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</a:t>
                </a:r>
                <a:endParaRPr lang="zh-CN" altLang="en-US" sz="1050" dirty="0">
                  <a:solidFill>
                    <a:schemeClr val="bg1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8" name="quill-drawing-a-line_16294">
              <a:extLst>
                <a:ext uri="{FF2B5EF4-FFF2-40B4-BE49-F238E27FC236}">
                  <a16:creationId xmlns:a16="http://schemas.microsoft.com/office/drawing/2014/main" id="{B9E66A78-C606-64EE-FC16-9E5854DAA281}"/>
                </a:ext>
              </a:extLst>
            </p:cNvPr>
            <p:cNvSpPr/>
            <p:nvPr/>
          </p:nvSpPr>
          <p:spPr>
            <a:xfrm>
              <a:off x="962614" y="6051604"/>
              <a:ext cx="343465" cy="373915"/>
            </a:xfrm>
            <a:custGeom>
              <a:avLst/>
              <a:gdLst>
                <a:gd name="connsiteX0" fmla="*/ 15523 w 556212"/>
                <a:gd name="connsiteY0" fmla="*/ 565364 h 605522"/>
                <a:gd name="connsiteX1" fmla="*/ 12638 w 556212"/>
                <a:gd name="connsiteY1" fmla="*/ 572217 h 605522"/>
                <a:gd name="connsiteX2" fmla="*/ 19782 w 556212"/>
                <a:gd name="connsiteY2" fmla="*/ 575095 h 605522"/>
                <a:gd name="connsiteX3" fmla="*/ 22667 w 556212"/>
                <a:gd name="connsiteY3" fmla="*/ 568242 h 605522"/>
                <a:gd name="connsiteX4" fmla="*/ 15523 w 556212"/>
                <a:gd name="connsiteY4" fmla="*/ 565364 h 605522"/>
                <a:gd name="connsiteX5" fmla="*/ 16347 w 556212"/>
                <a:gd name="connsiteY5" fmla="*/ 539049 h 605522"/>
                <a:gd name="connsiteX6" fmla="*/ 38740 w 556212"/>
                <a:gd name="connsiteY6" fmla="*/ 547821 h 605522"/>
                <a:gd name="connsiteX7" fmla="*/ 30635 w 556212"/>
                <a:gd name="connsiteY7" fmla="*/ 580166 h 605522"/>
                <a:gd name="connsiteX8" fmla="*/ 0 w 556212"/>
                <a:gd name="connsiteY8" fmla="*/ 605522 h 605522"/>
                <a:gd name="connsiteX9" fmla="*/ 961 w 556212"/>
                <a:gd name="connsiteY9" fmla="*/ 564268 h 605522"/>
                <a:gd name="connsiteX10" fmla="*/ 22661 w 556212"/>
                <a:gd name="connsiteY10" fmla="*/ 519856 h 605522"/>
                <a:gd name="connsiteX11" fmla="*/ 47914 w 556212"/>
                <a:gd name="connsiteY11" fmla="*/ 530030 h 605522"/>
                <a:gd name="connsiteX12" fmla="*/ 43248 w 556212"/>
                <a:gd name="connsiteY12" fmla="*/ 541167 h 605522"/>
                <a:gd name="connsiteX13" fmla="*/ 17994 w 556212"/>
                <a:gd name="connsiteY13" fmla="*/ 530993 h 605522"/>
                <a:gd name="connsiteX14" fmla="*/ 546427 w 556212"/>
                <a:gd name="connsiteY14" fmla="*/ 448764 h 605522"/>
                <a:gd name="connsiteX15" fmla="*/ 550546 w 556212"/>
                <a:gd name="connsiteY15" fmla="*/ 458359 h 605522"/>
                <a:gd name="connsiteX16" fmla="*/ 279951 w 556212"/>
                <a:gd name="connsiteY16" fmla="*/ 543077 h 605522"/>
                <a:gd name="connsiteX17" fmla="*/ 28440 w 556212"/>
                <a:gd name="connsiteY17" fmla="*/ 602708 h 605522"/>
                <a:gd name="connsiteX18" fmla="*/ 28440 w 556212"/>
                <a:gd name="connsiteY18" fmla="*/ 592701 h 605522"/>
                <a:gd name="connsiteX19" fmla="*/ 298897 w 556212"/>
                <a:gd name="connsiteY19" fmla="*/ 521692 h 605522"/>
                <a:gd name="connsiteX20" fmla="*/ 546427 w 556212"/>
                <a:gd name="connsiteY20" fmla="*/ 448764 h 605522"/>
                <a:gd name="connsiteX21" fmla="*/ 522536 w 556212"/>
                <a:gd name="connsiteY21" fmla="*/ 36059 h 605522"/>
                <a:gd name="connsiteX22" fmla="*/ 383043 w 556212"/>
                <a:gd name="connsiteY22" fmla="*/ 135701 h 605522"/>
                <a:gd name="connsiteX23" fmla="*/ 52709 w 556212"/>
                <a:gd name="connsiteY23" fmla="*/ 502058 h 605522"/>
                <a:gd name="connsiteX24" fmla="*/ 45707 w 556212"/>
                <a:gd name="connsiteY24" fmla="*/ 520561 h 605522"/>
                <a:gd name="connsiteX25" fmla="*/ 32389 w 556212"/>
                <a:gd name="connsiteY25" fmla="*/ 515490 h 605522"/>
                <a:gd name="connsiteX26" fmla="*/ 44883 w 556212"/>
                <a:gd name="connsiteY26" fmla="*/ 493423 h 605522"/>
                <a:gd name="connsiteX27" fmla="*/ 44883 w 556212"/>
                <a:gd name="connsiteY27" fmla="*/ 493560 h 605522"/>
                <a:gd name="connsiteX28" fmla="*/ 264694 w 556212"/>
                <a:gd name="connsiteY28" fmla="*/ 205875 h 605522"/>
                <a:gd name="connsiteX29" fmla="*/ 454437 w 556212"/>
                <a:gd name="connsiteY29" fmla="*/ 79232 h 605522"/>
                <a:gd name="connsiteX30" fmla="*/ 522536 w 556212"/>
                <a:gd name="connsiteY30" fmla="*/ 36059 h 605522"/>
                <a:gd name="connsiteX31" fmla="*/ 542327 w 556212"/>
                <a:gd name="connsiteY31" fmla="*/ 25898 h 605522"/>
                <a:gd name="connsiteX32" fmla="*/ 551114 w 556212"/>
                <a:gd name="connsiteY32" fmla="*/ 48102 h 605522"/>
                <a:gd name="connsiteX33" fmla="*/ 508689 w 556212"/>
                <a:gd name="connsiteY33" fmla="*/ 75652 h 605522"/>
                <a:gd name="connsiteX34" fmla="*/ 551526 w 556212"/>
                <a:gd name="connsiteY34" fmla="*/ 59889 h 605522"/>
                <a:gd name="connsiteX35" fmla="*/ 551526 w 556212"/>
                <a:gd name="connsiteY35" fmla="*/ 80175 h 605522"/>
                <a:gd name="connsiteX36" fmla="*/ 476973 w 556212"/>
                <a:gd name="connsiteY36" fmla="*/ 106628 h 605522"/>
                <a:gd name="connsiteX37" fmla="*/ 546720 w 556212"/>
                <a:gd name="connsiteY37" fmla="*/ 92921 h 605522"/>
                <a:gd name="connsiteX38" fmla="*/ 534089 w 556212"/>
                <a:gd name="connsiteY38" fmla="*/ 113069 h 605522"/>
                <a:gd name="connsiteX39" fmla="*/ 442236 w 556212"/>
                <a:gd name="connsiteY39" fmla="*/ 138015 h 605522"/>
                <a:gd name="connsiteX40" fmla="*/ 526812 w 556212"/>
                <a:gd name="connsiteY40" fmla="*/ 129243 h 605522"/>
                <a:gd name="connsiteX41" fmla="*/ 485897 w 556212"/>
                <a:gd name="connsiteY41" fmla="*/ 192017 h 605522"/>
                <a:gd name="connsiteX42" fmla="*/ 430566 w 556212"/>
                <a:gd name="connsiteY42" fmla="*/ 210795 h 605522"/>
                <a:gd name="connsiteX43" fmla="*/ 480131 w 556212"/>
                <a:gd name="connsiteY43" fmla="*/ 202845 h 605522"/>
                <a:gd name="connsiteX44" fmla="*/ 420681 w 556212"/>
                <a:gd name="connsiteY44" fmla="*/ 226009 h 605522"/>
                <a:gd name="connsiteX45" fmla="*/ 463380 w 556212"/>
                <a:gd name="connsiteY45" fmla="*/ 220389 h 605522"/>
                <a:gd name="connsiteX46" fmla="*/ 381963 w 556212"/>
                <a:gd name="connsiteY46" fmla="*/ 269183 h 605522"/>
                <a:gd name="connsiteX47" fmla="*/ 276792 w 556212"/>
                <a:gd name="connsiteY47" fmla="*/ 288783 h 605522"/>
                <a:gd name="connsiteX48" fmla="*/ 217342 w 556212"/>
                <a:gd name="connsiteY48" fmla="*/ 296596 h 605522"/>
                <a:gd name="connsiteX49" fmla="*/ 285305 w 556212"/>
                <a:gd name="connsiteY49" fmla="*/ 296596 h 605522"/>
                <a:gd name="connsiteX50" fmla="*/ 379079 w 556212"/>
                <a:gd name="connsiteY50" fmla="*/ 293580 h 605522"/>
                <a:gd name="connsiteX51" fmla="*/ 314137 w 556212"/>
                <a:gd name="connsiteY51" fmla="*/ 356355 h 605522"/>
                <a:gd name="connsiteX52" fmla="*/ 275831 w 556212"/>
                <a:gd name="connsiteY52" fmla="*/ 370198 h 605522"/>
                <a:gd name="connsiteX53" fmla="*/ 184116 w 556212"/>
                <a:gd name="connsiteY53" fmla="*/ 388153 h 605522"/>
                <a:gd name="connsiteX54" fmla="*/ 240271 w 556212"/>
                <a:gd name="connsiteY54" fmla="*/ 388153 h 605522"/>
                <a:gd name="connsiteX55" fmla="*/ 291620 w 556212"/>
                <a:gd name="connsiteY55" fmla="*/ 374995 h 605522"/>
                <a:gd name="connsiteX56" fmla="*/ 144025 w 556212"/>
                <a:gd name="connsiteY56" fmla="*/ 445719 h 605522"/>
                <a:gd name="connsiteX57" fmla="*/ 99540 w 556212"/>
                <a:gd name="connsiteY57" fmla="*/ 459151 h 605522"/>
                <a:gd name="connsiteX58" fmla="*/ 151302 w 556212"/>
                <a:gd name="connsiteY58" fmla="*/ 453532 h 605522"/>
                <a:gd name="connsiteX59" fmla="*/ 220088 w 556212"/>
                <a:gd name="connsiteY59" fmla="*/ 429957 h 605522"/>
                <a:gd name="connsiteX60" fmla="*/ 138258 w 556212"/>
                <a:gd name="connsiteY60" fmla="*/ 475736 h 605522"/>
                <a:gd name="connsiteX61" fmla="*/ 81417 w 556212"/>
                <a:gd name="connsiteY61" fmla="*/ 496569 h 605522"/>
                <a:gd name="connsiteX62" fmla="*/ 63156 w 556212"/>
                <a:gd name="connsiteY62" fmla="*/ 496569 h 605522"/>
                <a:gd name="connsiteX63" fmla="*/ 388827 w 556212"/>
                <a:gd name="connsiteY63" fmla="*/ 144457 h 605522"/>
                <a:gd name="connsiteX64" fmla="*/ 486035 w 556212"/>
                <a:gd name="connsiteY64" fmla="*/ 73596 h 605522"/>
                <a:gd name="connsiteX65" fmla="*/ 542327 w 556212"/>
                <a:gd name="connsiteY65" fmla="*/ 25898 h 605522"/>
                <a:gd name="connsiteX66" fmla="*/ 499939 w 556212"/>
                <a:gd name="connsiteY66" fmla="*/ 0 h 605522"/>
                <a:gd name="connsiteX67" fmla="*/ 472204 w 556212"/>
                <a:gd name="connsiteY67" fmla="*/ 47014 h 605522"/>
                <a:gd name="connsiteX68" fmla="*/ 514767 w 556212"/>
                <a:gd name="connsiteY68" fmla="*/ 3975 h 605522"/>
                <a:gd name="connsiteX69" fmla="*/ 492524 w 556212"/>
                <a:gd name="connsiteY69" fmla="*/ 37968 h 605522"/>
                <a:gd name="connsiteX70" fmla="*/ 542365 w 556212"/>
                <a:gd name="connsiteY70" fmla="*/ 5209 h 605522"/>
                <a:gd name="connsiteX71" fmla="*/ 486071 w 556212"/>
                <a:gd name="connsiteY71" fmla="*/ 52908 h 605522"/>
                <a:gd name="connsiteX72" fmla="*/ 435132 w 556212"/>
                <a:gd name="connsiteY72" fmla="*/ 85668 h 605522"/>
                <a:gd name="connsiteX73" fmla="*/ 251559 w 556212"/>
                <a:gd name="connsiteY73" fmla="*/ 204643 h 605522"/>
                <a:gd name="connsiteX74" fmla="*/ 36406 w 556212"/>
                <a:gd name="connsiteY74" fmla="*/ 495228 h 605522"/>
                <a:gd name="connsiteX75" fmla="*/ 27481 w 556212"/>
                <a:gd name="connsiteY75" fmla="*/ 495228 h 605522"/>
                <a:gd name="connsiteX76" fmla="*/ 35720 w 556212"/>
                <a:gd name="connsiteY76" fmla="*/ 393660 h 605522"/>
                <a:gd name="connsiteX77" fmla="*/ 45056 w 556212"/>
                <a:gd name="connsiteY77" fmla="*/ 442045 h 605522"/>
                <a:gd name="connsiteX78" fmla="*/ 53157 w 556212"/>
                <a:gd name="connsiteY78" fmla="*/ 378583 h 605522"/>
                <a:gd name="connsiteX79" fmla="*/ 53157 w 556212"/>
                <a:gd name="connsiteY79" fmla="*/ 421759 h 605522"/>
                <a:gd name="connsiteX80" fmla="*/ 73478 w 556212"/>
                <a:gd name="connsiteY80" fmla="*/ 325537 h 605522"/>
                <a:gd name="connsiteX81" fmla="*/ 144326 w 556212"/>
                <a:gd name="connsiteY81" fmla="*/ 234798 h 605522"/>
                <a:gd name="connsiteX82" fmla="*/ 151740 w 556212"/>
                <a:gd name="connsiteY82" fmla="*/ 286336 h 605522"/>
                <a:gd name="connsiteX83" fmla="*/ 166569 w 556212"/>
                <a:gd name="connsiteY83" fmla="*/ 191622 h 605522"/>
                <a:gd name="connsiteX84" fmla="*/ 271880 w 556212"/>
                <a:gd name="connsiteY84" fmla="*/ 96085 h 605522"/>
                <a:gd name="connsiteX85" fmla="*/ 261719 w 556212"/>
                <a:gd name="connsiteY85" fmla="*/ 149679 h 605522"/>
                <a:gd name="connsiteX86" fmla="*/ 289729 w 556212"/>
                <a:gd name="connsiteY86" fmla="*/ 85668 h 605522"/>
                <a:gd name="connsiteX87" fmla="*/ 344787 w 556212"/>
                <a:gd name="connsiteY87" fmla="*/ 55513 h 605522"/>
                <a:gd name="connsiteX88" fmla="*/ 329821 w 556212"/>
                <a:gd name="connsiteY88" fmla="*/ 113081 h 605522"/>
                <a:gd name="connsiteX89" fmla="*/ 373758 w 556212"/>
                <a:gd name="connsiteY89" fmla="*/ 38516 h 605522"/>
                <a:gd name="connsiteX90" fmla="*/ 499939 w 556212"/>
                <a:gd name="connsiteY90" fmla="*/ 0 h 60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6212" h="605522">
                  <a:moveTo>
                    <a:pt x="15523" y="565364"/>
                  </a:moveTo>
                  <a:cubicBezTo>
                    <a:pt x="12776" y="566461"/>
                    <a:pt x="11539" y="569613"/>
                    <a:pt x="12638" y="572217"/>
                  </a:cubicBezTo>
                  <a:cubicBezTo>
                    <a:pt x="13737" y="574958"/>
                    <a:pt x="17034" y="576192"/>
                    <a:pt x="19782" y="575095"/>
                  </a:cubicBezTo>
                  <a:cubicBezTo>
                    <a:pt x="22530" y="573999"/>
                    <a:pt x="23766" y="570846"/>
                    <a:pt x="22667" y="568242"/>
                  </a:cubicBezTo>
                  <a:cubicBezTo>
                    <a:pt x="21431" y="565501"/>
                    <a:pt x="18271" y="564268"/>
                    <a:pt x="15523" y="565364"/>
                  </a:cubicBezTo>
                  <a:close/>
                  <a:moveTo>
                    <a:pt x="16347" y="539049"/>
                  </a:moveTo>
                  <a:lnTo>
                    <a:pt x="38740" y="547821"/>
                  </a:lnTo>
                  <a:lnTo>
                    <a:pt x="30635" y="580166"/>
                  </a:lnTo>
                  <a:cubicBezTo>
                    <a:pt x="11814" y="585512"/>
                    <a:pt x="137" y="605522"/>
                    <a:pt x="0" y="605522"/>
                  </a:cubicBezTo>
                  <a:cubicBezTo>
                    <a:pt x="9479" y="587156"/>
                    <a:pt x="961" y="564268"/>
                    <a:pt x="961" y="564268"/>
                  </a:cubicBezTo>
                  <a:close/>
                  <a:moveTo>
                    <a:pt x="22661" y="519856"/>
                  </a:moveTo>
                  <a:lnTo>
                    <a:pt x="47914" y="530030"/>
                  </a:lnTo>
                  <a:lnTo>
                    <a:pt x="43248" y="541167"/>
                  </a:lnTo>
                  <a:lnTo>
                    <a:pt x="17994" y="530993"/>
                  </a:lnTo>
                  <a:close/>
                  <a:moveTo>
                    <a:pt x="546427" y="448764"/>
                  </a:moveTo>
                  <a:cubicBezTo>
                    <a:pt x="556312" y="447667"/>
                    <a:pt x="560430" y="457263"/>
                    <a:pt x="550546" y="458359"/>
                  </a:cubicBezTo>
                  <a:cubicBezTo>
                    <a:pt x="443736" y="469737"/>
                    <a:pt x="365344" y="503186"/>
                    <a:pt x="279951" y="543077"/>
                  </a:cubicBezTo>
                  <a:cubicBezTo>
                    <a:pt x="203345" y="578992"/>
                    <a:pt x="123993" y="599418"/>
                    <a:pt x="28440" y="602708"/>
                  </a:cubicBezTo>
                  <a:cubicBezTo>
                    <a:pt x="18418" y="602982"/>
                    <a:pt x="18556" y="593112"/>
                    <a:pt x="28440" y="592701"/>
                  </a:cubicBezTo>
                  <a:cubicBezTo>
                    <a:pt x="135250" y="589137"/>
                    <a:pt x="215426" y="561857"/>
                    <a:pt x="298897" y="521692"/>
                  </a:cubicBezTo>
                  <a:cubicBezTo>
                    <a:pt x="374954" y="485228"/>
                    <a:pt x="451836" y="458771"/>
                    <a:pt x="546427" y="448764"/>
                  </a:cubicBezTo>
                  <a:close/>
                  <a:moveTo>
                    <a:pt x="522536" y="36059"/>
                  </a:moveTo>
                  <a:cubicBezTo>
                    <a:pt x="453339" y="93898"/>
                    <a:pt x="383043" y="135701"/>
                    <a:pt x="383043" y="135701"/>
                  </a:cubicBezTo>
                  <a:cubicBezTo>
                    <a:pt x="194124" y="254667"/>
                    <a:pt x="90877" y="433529"/>
                    <a:pt x="52709" y="502058"/>
                  </a:cubicBezTo>
                  <a:lnTo>
                    <a:pt x="45707" y="520561"/>
                  </a:lnTo>
                  <a:lnTo>
                    <a:pt x="32389" y="515490"/>
                  </a:lnTo>
                  <a:lnTo>
                    <a:pt x="44883" y="493423"/>
                  </a:lnTo>
                  <a:lnTo>
                    <a:pt x="44883" y="493560"/>
                  </a:lnTo>
                  <a:cubicBezTo>
                    <a:pt x="116277" y="366918"/>
                    <a:pt x="200440" y="258505"/>
                    <a:pt x="264694" y="205875"/>
                  </a:cubicBezTo>
                  <a:cubicBezTo>
                    <a:pt x="348582" y="137208"/>
                    <a:pt x="407070" y="109111"/>
                    <a:pt x="454437" y="79232"/>
                  </a:cubicBezTo>
                  <a:cubicBezTo>
                    <a:pt x="472423" y="67857"/>
                    <a:pt x="505786" y="50176"/>
                    <a:pt x="522536" y="36059"/>
                  </a:cubicBezTo>
                  <a:close/>
                  <a:moveTo>
                    <a:pt x="542327" y="25898"/>
                  </a:moveTo>
                  <a:cubicBezTo>
                    <a:pt x="542327" y="25898"/>
                    <a:pt x="553585" y="34396"/>
                    <a:pt x="551114" y="48102"/>
                  </a:cubicBezTo>
                  <a:lnTo>
                    <a:pt x="508689" y="75652"/>
                  </a:lnTo>
                  <a:cubicBezTo>
                    <a:pt x="508689" y="75652"/>
                    <a:pt x="535874" y="68798"/>
                    <a:pt x="551526" y="59889"/>
                  </a:cubicBezTo>
                  <a:lnTo>
                    <a:pt x="551526" y="80175"/>
                  </a:lnTo>
                  <a:cubicBezTo>
                    <a:pt x="551526" y="80175"/>
                    <a:pt x="517064" y="100460"/>
                    <a:pt x="476973" y="106628"/>
                  </a:cubicBezTo>
                  <a:cubicBezTo>
                    <a:pt x="476973" y="106628"/>
                    <a:pt x="514043" y="104709"/>
                    <a:pt x="546720" y="92921"/>
                  </a:cubicBezTo>
                  <a:cubicBezTo>
                    <a:pt x="546720" y="92921"/>
                    <a:pt x="543013" y="109232"/>
                    <a:pt x="534089" y="113069"/>
                  </a:cubicBezTo>
                  <a:cubicBezTo>
                    <a:pt x="525027" y="117044"/>
                    <a:pt x="507041" y="133629"/>
                    <a:pt x="442236" y="138015"/>
                  </a:cubicBezTo>
                  <a:cubicBezTo>
                    <a:pt x="442236" y="138015"/>
                    <a:pt x="479582" y="145416"/>
                    <a:pt x="526812" y="129243"/>
                  </a:cubicBezTo>
                  <a:cubicBezTo>
                    <a:pt x="526812" y="129243"/>
                    <a:pt x="519261" y="166661"/>
                    <a:pt x="485897" y="192017"/>
                  </a:cubicBezTo>
                  <a:cubicBezTo>
                    <a:pt x="485897" y="192017"/>
                    <a:pt x="466126" y="202845"/>
                    <a:pt x="430566" y="210795"/>
                  </a:cubicBezTo>
                  <a:cubicBezTo>
                    <a:pt x="430566" y="210795"/>
                    <a:pt x="460772" y="208190"/>
                    <a:pt x="480131" y="202845"/>
                  </a:cubicBezTo>
                  <a:cubicBezTo>
                    <a:pt x="480131" y="202845"/>
                    <a:pt x="448552" y="221348"/>
                    <a:pt x="420681" y="226009"/>
                  </a:cubicBezTo>
                  <a:lnTo>
                    <a:pt x="463380" y="220389"/>
                  </a:lnTo>
                  <a:cubicBezTo>
                    <a:pt x="463380" y="220389"/>
                    <a:pt x="445394" y="247390"/>
                    <a:pt x="381963" y="269183"/>
                  </a:cubicBezTo>
                  <a:cubicBezTo>
                    <a:pt x="318531" y="290976"/>
                    <a:pt x="286678" y="288372"/>
                    <a:pt x="276792" y="288783"/>
                  </a:cubicBezTo>
                  <a:cubicBezTo>
                    <a:pt x="266907" y="289194"/>
                    <a:pt x="257845" y="283026"/>
                    <a:pt x="217342" y="296596"/>
                  </a:cubicBezTo>
                  <a:cubicBezTo>
                    <a:pt x="217342" y="296596"/>
                    <a:pt x="260179" y="289194"/>
                    <a:pt x="285305" y="296596"/>
                  </a:cubicBezTo>
                  <a:cubicBezTo>
                    <a:pt x="310430" y="303997"/>
                    <a:pt x="371116" y="296596"/>
                    <a:pt x="379079" y="293580"/>
                  </a:cubicBezTo>
                  <a:cubicBezTo>
                    <a:pt x="379079" y="293580"/>
                    <a:pt x="359995" y="341004"/>
                    <a:pt x="314137" y="356355"/>
                  </a:cubicBezTo>
                  <a:cubicBezTo>
                    <a:pt x="314137" y="356355"/>
                    <a:pt x="316334" y="354984"/>
                    <a:pt x="275831" y="370198"/>
                  </a:cubicBezTo>
                  <a:cubicBezTo>
                    <a:pt x="235328" y="385549"/>
                    <a:pt x="210614" y="381985"/>
                    <a:pt x="184116" y="388153"/>
                  </a:cubicBezTo>
                  <a:cubicBezTo>
                    <a:pt x="184116" y="388153"/>
                    <a:pt x="224070" y="386782"/>
                    <a:pt x="240271" y="388153"/>
                  </a:cubicBezTo>
                  <a:cubicBezTo>
                    <a:pt x="256472" y="389386"/>
                    <a:pt x="291620" y="374995"/>
                    <a:pt x="291620" y="374995"/>
                  </a:cubicBezTo>
                  <a:cubicBezTo>
                    <a:pt x="291620" y="374995"/>
                    <a:pt x="199905" y="437358"/>
                    <a:pt x="144025" y="445719"/>
                  </a:cubicBezTo>
                  <a:cubicBezTo>
                    <a:pt x="88282" y="453943"/>
                    <a:pt x="99540" y="459151"/>
                    <a:pt x="99540" y="459151"/>
                  </a:cubicBezTo>
                  <a:cubicBezTo>
                    <a:pt x="99540" y="459151"/>
                    <a:pt x="129197" y="450927"/>
                    <a:pt x="151302" y="453532"/>
                  </a:cubicBezTo>
                  <a:cubicBezTo>
                    <a:pt x="173269" y="456136"/>
                    <a:pt x="220088" y="429957"/>
                    <a:pt x="220088" y="429957"/>
                  </a:cubicBezTo>
                  <a:cubicBezTo>
                    <a:pt x="220088" y="429957"/>
                    <a:pt x="189471" y="460933"/>
                    <a:pt x="138258" y="475736"/>
                  </a:cubicBezTo>
                  <a:cubicBezTo>
                    <a:pt x="97618" y="487386"/>
                    <a:pt x="87870" y="491361"/>
                    <a:pt x="81417" y="496569"/>
                  </a:cubicBezTo>
                  <a:lnTo>
                    <a:pt x="63156" y="496569"/>
                  </a:lnTo>
                  <a:cubicBezTo>
                    <a:pt x="97618" y="434754"/>
                    <a:pt x="201827" y="254792"/>
                    <a:pt x="388827" y="144457"/>
                  </a:cubicBezTo>
                  <a:cubicBezTo>
                    <a:pt x="388827" y="144457"/>
                    <a:pt x="436470" y="112521"/>
                    <a:pt x="486035" y="73596"/>
                  </a:cubicBezTo>
                  <a:cubicBezTo>
                    <a:pt x="517750" y="49747"/>
                    <a:pt x="542327" y="25898"/>
                    <a:pt x="542327" y="25898"/>
                  </a:cubicBezTo>
                  <a:close/>
                  <a:moveTo>
                    <a:pt x="499939" y="0"/>
                  </a:moveTo>
                  <a:lnTo>
                    <a:pt x="472204" y="47014"/>
                  </a:lnTo>
                  <a:lnTo>
                    <a:pt x="514767" y="3975"/>
                  </a:lnTo>
                  <a:lnTo>
                    <a:pt x="492524" y="37968"/>
                  </a:lnTo>
                  <a:lnTo>
                    <a:pt x="542365" y="5209"/>
                  </a:lnTo>
                  <a:cubicBezTo>
                    <a:pt x="525202" y="21246"/>
                    <a:pt x="505568" y="37557"/>
                    <a:pt x="486071" y="52908"/>
                  </a:cubicBezTo>
                  <a:cubicBezTo>
                    <a:pt x="470144" y="64833"/>
                    <a:pt x="452432" y="76758"/>
                    <a:pt x="435132" y="85668"/>
                  </a:cubicBezTo>
                  <a:cubicBezTo>
                    <a:pt x="385978" y="110751"/>
                    <a:pt x="327487" y="145292"/>
                    <a:pt x="251559" y="204643"/>
                  </a:cubicBezTo>
                  <a:cubicBezTo>
                    <a:pt x="178377" y="261938"/>
                    <a:pt x="60846" y="444787"/>
                    <a:pt x="36406" y="495228"/>
                  </a:cubicBezTo>
                  <a:lnTo>
                    <a:pt x="27481" y="495228"/>
                  </a:lnTo>
                  <a:cubicBezTo>
                    <a:pt x="21852" y="484400"/>
                    <a:pt x="21028" y="445198"/>
                    <a:pt x="35720" y="393660"/>
                  </a:cubicBezTo>
                  <a:cubicBezTo>
                    <a:pt x="35720" y="393660"/>
                    <a:pt x="37642" y="439304"/>
                    <a:pt x="45056" y="442045"/>
                  </a:cubicBezTo>
                  <a:cubicBezTo>
                    <a:pt x="45056" y="442045"/>
                    <a:pt x="37642" y="411205"/>
                    <a:pt x="53157" y="378583"/>
                  </a:cubicBezTo>
                  <a:cubicBezTo>
                    <a:pt x="53157" y="378583"/>
                    <a:pt x="47116" y="415180"/>
                    <a:pt x="53157" y="421759"/>
                  </a:cubicBezTo>
                  <a:cubicBezTo>
                    <a:pt x="53157" y="421759"/>
                    <a:pt x="62631" y="351717"/>
                    <a:pt x="73478" y="325537"/>
                  </a:cubicBezTo>
                  <a:cubicBezTo>
                    <a:pt x="73478" y="325537"/>
                    <a:pt x="80206" y="296205"/>
                    <a:pt x="144326" y="234798"/>
                  </a:cubicBezTo>
                  <a:cubicBezTo>
                    <a:pt x="144326" y="234798"/>
                    <a:pt x="142266" y="275233"/>
                    <a:pt x="151740" y="286336"/>
                  </a:cubicBezTo>
                  <a:cubicBezTo>
                    <a:pt x="161214" y="297438"/>
                    <a:pt x="136225" y="251109"/>
                    <a:pt x="166569" y="191622"/>
                  </a:cubicBezTo>
                  <a:cubicBezTo>
                    <a:pt x="166569" y="191622"/>
                    <a:pt x="210368" y="131449"/>
                    <a:pt x="271880" y="96085"/>
                  </a:cubicBezTo>
                  <a:cubicBezTo>
                    <a:pt x="271880" y="96085"/>
                    <a:pt x="257737" y="131449"/>
                    <a:pt x="261719" y="149679"/>
                  </a:cubicBezTo>
                  <a:cubicBezTo>
                    <a:pt x="261719" y="149679"/>
                    <a:pt x="268310" y="103350"/>
                    <a:pt x="289729" y="85668"/>
                  </a:cubicBezTo>
                  <a:cubicBezTo>
                    <a:pt x="289729" y="85668"/>
                    <a:pt x="333254" y="60858"/>
                    <a:pt x="344787" y="55513"/>
                  </a:cubicBezTo>
                  <a:cubicBezTo>
                    <a:pt x="344787" y="55513"/>
                    <a:pt x="329135" y="90191"/>
                    <a:pt x="329821" y="113081"/>
                  </a:cubicBezTo>
                  <a:cubicBezTo>
                    <a:pt x="329821" y="113081"/>
                    <a:pt x="349455" y="67301"/>
                    <a:pt x="373758" y="38516"/>
                  </a:cubicBezTo>
                  <a:cubicBezTo>
                    <a:pt x="373758" y="38516"/>
                    <a:pt x="434446" y="5894"/>
                    <a:pt x="499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09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flex</a:t>
            </a:r>
            <a:r>
              <a:rPr lang="zh-CN" altLang="en-US"/>
              <a:t>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6AC30-5550-81C8-8209-C58E1B4B9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136561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flex</a:t>
            </a:r>
            <a:r>
              <a:rPr lang="zh-CN" altLang="en-US">
                <a:latin typeface="Fira Code" panose="020B0809050000020004" pitchFamily="49" charset="0"/>
              </a:rPr>
              <a:t>是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flexible Box</a:t>
            </a:r>
            <a:r>
              <a:rPr lang="zh-CN" altLang="en-US">
                <a:latin typeface="Fira Code" panose="020B0809050000020004" pitchFamily="49" charset="0"/>
              </a:rPr>
              <a:t>的缩写，意为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zh-CN" altLang="en-US">
                <a:latin typeface="Fira Code" panose="020B0809050000020004" pitchFamily="49" charset="0"/>
              </a:rPr>
              <a:t>弹性布局</a:t>
            </a:r>
            <a:r>
              <a:rPr lang="en-US" altLang="zh-CN">
                <a:latin typeface="Fira Code" panose="020B0809050000020004" pitchFamily="49" charset="0"/>
              </a:rPr>
              <a:t>"</a:t>
            </a:r>
            <a:r>
              <a:rPr lang="zh-CN" altLang="en-US">
                <a:latin typeface="Fira Code" panose="020B0809050000020004" pitchFamily="49" charset="0"/>
              </a:rPr>
              <a:t>，是一种一维的布局模型。</a:t>
            </a:r>
            <a:r>
              <a:rPr lang="en-US" altLang="zh-CN">
                <a:latin typeface="Fira Code" panose="020B0809050000020004" pitchFamily="49" charset="0"/>
              </a:rPr>
              <a:t>flex</a:t>
            </a:r>
            <a:r>
              <a:rPr lang="zh-CN" altLang="en-US">
                <a:latin typeface="Fira Code" panose="020B0809050000020004" pitchFamily="49" charset="0"/>
              </a:rPr>
              <a:t>布局可以为</a:t>
            </a:r>
            <a:r>
              <a:rPr lang="zh-CN" altLang="en-US" b="0" i="0">
                <a:solidFill>
                  <a:srgbClr val="1B1B1B"/>
                </a:solidFill>
                <a:effectLst/>
                <a:latin typeface="Inter"/>
              </a:rPr>
              <a:t>元素之间提供强大的空间分布和对齐能力</a:t>
            </a:r>
            <a:r>
              <a:rPr lang="zh-CN" altLang="en-US">
                <a:latin typeface="Fira Code" panose="020B0809050000020004" pitchFamily="49" charset="0"/>
              </a:rPr>
              <a:t>。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通过给父容器添加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</a:rPr>
              <a:t>flex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的相关属性</a:t>
            </a:r>
            <a:r>
              <a:rPr lang="en-US" altLang="zh-CN">
                <a:solidFill>
                  <a:srgbClr val="C00000"/>
                </a:solidFill>
                <a:latin typeface="Fira Code" panose="020B0809050000020004" pitchFamily="49" charset="0"/>
              </a:rPr>
              <a:t>,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来控制子元素的位置和排列方式。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7F4A23-7E3A-471B-7722-E85F876D3D85}"/>
              </a:ext>
            </a:extLst>
          </p:cNvPr>
          <p:cNvSpPr/>
          <p:nvPr/>
        </p:nvSpPr>
        <p:spPr>
          <a:xfrm>
            <a:off x="1015680" y="2974193"/>
            <a:ext cx="4363144" cy="1854099"/>
          </a:xfrm>
          <a:prstGeom prst="rect">
            <a:avLst/>
          </a:prstGeom>
          <a:solidFill>
            <a:srgbClr val="B2F0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14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Flex Container</a:t>
            </a:r>
            <a:endParaRPr lang="zh-CN" altLang="en-US" sz="1400">
              <a:solidFill>
                <a:schemeClr val="tx1"/>
              </a:solidFill>
              <a:latin typeface="Fira Code" panose="020B08090500000200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EA7A95-0D8B-DC0F-A806-185D17FACC10}"/>
              </a:ext>
            </a:extLst>
          </p:cNvPr>
          <p:cNvSpPr/>
          <p:nvPr/>
        </p:nvSpPr>
        <p:spPr>
          <a:xfrm>
            <a:off x="1015680" y="2974193"/>
            <a:ext cx="1228165" cy="484095"/>
          </a:xfrm>
          <a:prstGeom prst="rect">
            <a:avLst/>
          </a:prstGeom>
          <a:solidFill>
            <a:srgbClr val="AB4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Fira Code" panose="020B0809050000020004" pitchFamily="49" charset="0"/>
                <a:ea typeface="Fira Code" panose="020B0809050000020004" pitchFamily="49" charset="0"/>
              </a:rPr>
              <a:t>Flex item</a:t>
            </a:r>
            <a:endParaRPr lang="zh-CN" altLang="en-US" sz="1200">
              <a:latin typeface="Fira Code" panose="020B08090500000200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F68F4F-D395-105D-0A4D-8D7A210F8674}"/>
              </a:ext>
            </a:extLst>
          </p:cNvPr>
          <p:cNvSpPr/>
          <p:nvPr/>
        </p:nvSpPr>
        <p:spPr>
          <a:xfrm>
            <a:off x="2584505" y="2974192"/>
            <a:ext cx="1228165" cy="484095"/>
          </a:xfrm>
          <a:prstGeom prst="rect">
            <a:avLst/>
          </a:prstGeom>
          <a:solidFill>
            <a:srgbClr val="AB4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Fira Code" panose="020B0809050000020004" pitchFamily="49" charset="0"/>
                <a:ea typeface="Fira Code" panose="020B0809050000020004" pitchFamily="49" charset="0"/>
              </a:rPr>
              <a:t>Flex item</a:t>
            </a:r>
            <a:endParaRPr lang="zh-CN" altLang="en-US" sz="1200">
              <a:latin typeface="Fira Code" panose="020B08090500000200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D29C29-DECE-3E9E-CFA4-E5428B7FF9E9}"/>
              </a:ext>
            </a:extLst>
          </p:cNvPr>
          <p:cNvSpPr/>
          <p:nvPr/>
        </p:nvSpPr>
        <p:spPr>
          <a:xfrm>
            <a:off x="4150659" y="2974191"/>
            <a:ext cx="1228165" cy="484095"/>
          </a:xfrm>
          <a:prstGeom prst="rect">
            <a:avLst/>
          </a:prstGeom>
          <a:solidFill>
            <a:srgbClr val="AB4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Fira Code" panose="020B0809050000020004" pitchFamily="49" charset="0"/>
                <a:ea typeface="Fira Code" panose="020B0809050000020004" pitchFamily="49" charset="0"/>
              </a:rPr>
              <a:t>Flex item</a:t>
            </a:r>
            <a:endParaRPr lang="zh-CN" altLang="en-US" sz="1200">
              <a:latin typeface="Fira Code" panose="020B0809050000020004" pitchFamily="49" charset="0"/>
            </a:endParaRPr>
          </a:p>
        </p:txBody>
      </p:sp>
      <p:graphicFrame>
        <p:nvGraphicFramePr>
          <p:cNvPr id="12" name="表格 16">
            <a:extLst>
              <a:ext uri="{FF2B5EF4-FFF2-40B4-BE49-F238E27FC236}">
                <a16:creationId xmlns:a16="http://schemas.microsoft.com/office/drawing/2014/main" id="{3D27981A-CFEF-81A8-8BF5-CEAE626D4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93146"/>
              </p:ext>
            </p:extLst>
          </p:nvPr>
        </p:nvGraphicFramePr>
        <p:xfrm>
          <a:off x="6129128" y="2955767"/>
          <a:ext cx="5513295" cy="33790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1577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  <a:gridCol w="2510118">
                  <a:extLst>
                    <a:ext uri="{9D8B030D-6E8A-4147-A177-3AD203B41FA5}">
                      <a16:colId xmlns:a16="http://schemas.microsoft.com/office/drawing/2014/main" val="800690039"/>
                    </a:ext>
                  </a:extLst>
                </a:gridCol>
              </a:tblGrid>
              <a:tr h="4018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取值</a:t>
                      </a:r>
                      <a:endParaRPr lang="zh-CN" altLang="en-US" sz="16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含义</a:t>
                      </a:r>
                      <a:endParaRPr lang="zh-CN" altLang="en-US" sz="1600" b="1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display</a:t>
                      </a:r>
                      <a:endParaRPr lang="zh-CN" altLang="en-US" sz="120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flex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使用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flex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布局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000115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flex-direction</a:t>
                      </a:r>
                      <a:r>
                        <a:rPr lang="zh-CN" altLang="en-US" sz="12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（设置主轴）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row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主轴方向为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轴，水平向右。（默认）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8932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column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主轴方向为</a:t>
                      </a:r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轴，垂直向下。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428180"/>
                  </a:ext>
                </a:extLst>
              </a:tr>
              <a:tr h="360000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justify-content</a:t>
                      </a:r>
                      <a:r>
                        <a:rPr lang="zh-CN" altLang="en-US" sz="12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（子元素在主轴上的对齐方式）</a:t>
                      </a:r>
                      <a:endParaRPr lang="en-US" altLang="zh-CN" sz="120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flex-start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从头开始排列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flex-end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从尾部开始排列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089277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C00000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center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在主轴居中对齐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97707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C00000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space-around</a:t>
                      </a:r>
                      <a:endParaRPr lang="zh-CN" altLang="en-US" sz="1100" dirty="0">
                        <a:solidFill>
                          <a:schemeClr val="tx1">
                            <a:lumMod val="7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平分剩余空间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131057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rgbClr val="C00000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space-between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先两边贴边，再平分剩余空间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</a:tbl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7BF3365-D110-97E7-77EB-3D14DF5DD4AB}"/>
              </a:ext>
            </a:extLst>
          </p:cNvPr>
          <p:cNvCxnSpPr>
            <a:cxnSpLocks/>
          </p:cNvCxnSpPr>
          <p:nvPr/>
        </p:nvCxnSpPr>
        <p:spPr>
          <a:xfrm>
            <a:off x="1015679" y="2967218"/>
            <a:ext cx="4533474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17EB9CC-5D27-3791-07C8-48B38D507063}"/>
              </a:ext>
            </a:extLst>
          </p:cNvPr>
          <p:cNvCxnSpPr/>
          <p:nvPr/>
        </p:nvCxnSpPr>
        <p:spPr>
          <a:xfrm>
            <a:off x="1019489" y="2959597"/>
            <a:ext cx="0" cy="2315783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A9E2956-E50E-49C9-357F-2A0D996465F8}"/>
              </a:ext>
            </a:extLst>
          </p:cNvPr>
          <p:cNvSpPr txBox="1"/>
          <p:nvPr/>
        </p:nvSpPr>
        <p:spPr>
          <a:xfrm>
            <a:off x="5537894" y="2859908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row</a:t>
            </a:r>
            <a:endParaRPr lang="zh-CN" altLang="en-US" sz="1100" dirty="0">
              <a:solidFill>
                <a:srgbClr val="C00000"/>
              </a:solidFill>
              <a:latin typeface="Fira Code" panose="020B08090500000200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7D8F19-A77F-1D34-4C19-62A1A5F7ACC1}"/>
              </a:ext>
            </a:extLst>
          </p:cNvPr>
          <p:cNvSpPr txBox="1"/>
          <p:nvPr/>
        </p:nvSpPr>
        <p:spPr>
          <a:xfrm>
            <a:off x="663659" y="5301453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column</a:t>
            </a:r>
            <a:endParaRPr lang="zh-CN" altLang="en-US" sz="1100" dirty="0">
              <a:solidFill>
                <a:srgbClr val="C00000"/>
              </a:solidFill>
              <a:latin typeface="Fira Code" panose="020B0809050000020004" pitchFamily="49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C03DEFB-7D6D-F753-7010-D0D83DA62EF3}"/>
              </a:ext>
            </a:extLst>
          </p:cNvPr>
          <p:cNvGrpSpPr/>
          <p:nvPr/>
        </p:nvGrpSpPr>
        <p:grpSpPr>
          <a:xfrm>
            <a:off x="6278368" y="-1"/>
            <a:ext cx="5913632" cy="2575784"/>
            <a:chOff x="6278368" y="-1"/>
            <a:chExt cx="5913632" cy="257578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319BC92-5037-C8D2-F590-3B57BCDD4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8368" y="0"/>
              <a:ext cx="5913632" cy="257578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F4E799-D947-5A40-2238-F8B9369FC209}"/>
                </a:ext>
              </a:extLst>
            </p:cNvPr>
            <p:cNvSpPr/>
            <p:nvPr/>
          </p:nvSpPr>
          <p:spPr>
            <a:xfrm>
              <a:off x="6278368" y="-1"/>
              <a:ext cx="5913632" cy="2575783"/>
            </a:xfrm>
            <a:prstGeom prst="rect">
              <a:avLst/>
            </a:prstGeom>
            <a:solidFill>
              <a:srgbClr val="C78FF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7B029AD-422D-278B-0BE4-E81D9B210592}"/>
              </a:ext>
            </a:extLst>
          </p:cNvPr>
          <p:cNvSpPr/>
          <p:nvPr/>
        </p:nvSpPr>
        <p:spPr>
          <a:xfrm>
            <a:off x="6278368" y="956242"/>
            <a:ext cx="5913632" cy="639476"/>
          </a:xfrm>
          <a:prstGeom prst="rect">
            <a:avLst/>
          </a:prstGeom>
          <a:solidFill>
            <a:srgbClr val="E46C0A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86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15" grpId="0"/>
      <p:bldP spid="16" grpId="0"/>
      <p:bldP spid="17" grpId="0" animBg="1"/>
      <p:bldP spid="1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6CFA59-44CD-FC78-73EB-27F7C62A21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常见标签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ADBDC0-6D5E-7B2C-37CE-B91560D88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3395291"/>
          </a:xfrm>
        </p:spPr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案例</a:t>
            </a:r>
            <a:endParaRPr lang="en-US" altLang="zh-CN">
              <a:solidFill>
                <a:srgbClr val="C00000"/>
              </a:solidFill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顶部导航栏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搜索表单区域</a:t>
            </a:r>
            <a:endParaRPr lang="en-US" altLang="zh-CN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表格数据展示区域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底部版权区域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5D4AF67-5F36-7193-EE7E-7C6EA2DF8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51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9F557E-749E-7678-8C46-4BF595AE0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0" b="49376"/>
          <a:stretch/>
        </p:blipFill>
        <p:spPr>
          <a:xfrm>
            <a:off x="706306" y="1057944"/>
            <a:ext cx="9397642" cy="2222898"/>
          </a:xfrm>
          <a:prstGeom prst="flowChartDocumen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4651BA-D5BC-B13E-10F3-CC982F5EBB6F}"/>
              </a:ext>
            </a:extLst>
          </p:cNvPr>
          <p:cNvSpPr/>
          <p:nvPr/>
        </p:nvSpPr>
        <p:spPr>
          <a:xfrm>
            <a:off x="696617" y="1457219"/>
            <a:ext cx="9416296" cy="448407"/>
          </a:xfrm>
          <a:prstGeom prst="rect">
            <a:avLst/>
          </a:prstGeom>
          <a:solidFill>
            <a:srgbClr val="FF111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88379491-0390-D467-A564-EE33D76AEEFE}"/>
              </a:ext>
            </a:extLst>
          </p:cNvPr>
          <p:cNvSpPr txBox="1"/>
          <p:nvPr/>
        </p:nvSpPr>
        <p:spPr>
          <a:xfrm>
            <a:off x="10122602" y="149675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表单标签</a:t>
            </a:r>
          </a:p>
        </p:txBody>
      </p:sp>
    </p:spTree>
    <p:extLst>
      <p:ext uri="{BB962C8B-B14F-4D97-AF65-F5344CB8AC3E}">
        <p14:creationId xmlns:p14="http://schemas.microsoft.com/office/powerpoint/2010/main" val="102416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文本框 2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表单标签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9026A19B-1607-A644-7481-CD2667615E18}"/>
              </a:ext>
            </a:extLst>
          </p:cNvPr>
          <p:cNvSpPr txBox="1">
            <a:spLocks/>
          </p:cNvSpPr>
          <p:nvPr/>
        </p:nvSpPr>
        <p:spPr>
          <a:xfrm>
            <a:off x="639162" y="1067101"/>
            <a:ext cx="7769731" cy="4473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表单：在网页中主要负责数据采集功能，如</a:t>
            </a: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注册、登录等数据采集。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标签：</a:t>
            </a:r>
            <a:r>
              <a:rPr lang="en-US" altLang="zh-CN">
                <a:solidFill>
                  <a:srgbClr val="C00000"/>
                </a:solidFill>
                <a:ea typeface="Fira Code" panose="020B0809050000020004" pitchFamily="49" charset="0"/>
              </a:rPr>
              <a:t>&lt;form&gt;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表单项：</a:t>
            </a:r>
            <a:r>
              <a:rPr lang="zh-CN" altLang="en-US" sz="1600"/>
              <a:t>不同类型的 </a:t>
            </a:r>
            <a:r>
              <a:rPr lang="en-US" altLang="zh-CN" sz="1600">
                <a:ea typeface="Fira Code" panose="020B0809050000020004" pitchFamily="49" charset="0"/>
              </a:rPr>
              <a:t>input </a:t>
            </a:r>
            <a:r>
              <a:rPr lang="zh-CN" altLang="en-US" sz="1600"/>
              <a:t>元素、下拉列表、文本域等。</a:t>
            </a:r>
            <a:endParaRPr lang="en-US" altLang="zh-CN" sz="1600">
              <a:ea typeface="Fira Code" panose="020B0809050000020004" pitchFamily="49" charset="0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&lt;input&gt;</a:t>
            </a:r>
            <a:r>
              <a:rPr lang="zh-CN" altLang="en-US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：定义表单项，通过</a:t>
            </a: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type</a:t>
            </a:r>
            <a:r>
              <a:rPr lang="zh-CN" altLang="en-US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属性控制输入形式 </a:t>
            </a:r>
            <a:r>
              <a:rPr lang="en-US" altLang="zh-CN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(text/password/...)</a:t>
            </a: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&lt;select&gt;</a:t>
            </a:r>
            <a:r>
              <a:rPr lang="zh-CN" altLang="en-US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：定义下拉列表</a:t>
            </a:r>
            <a:endParaRPr lang="en-US" altLang="zh-CN"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&lt;textarea&gt;</a:t>
            </a:r>
            <a:r>
              <a:rPr lang="zh-CN" altLang="en-US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：定义文本域</a:t>
            </a:r>
            <a:endParaRPr lang="en-US" altLang="zh-CN"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属性：</a:t>
            </a:r>
            <a:endParaRPr lang="en-US" altLang="zh-CN">
              <a:ea typeface="Fira Code" panose="020B0809050000020004" pitchFamily="49" charset="0"/>
            </a:endParaRP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action</a:t>
            </a:r>
            <a:r>
              <a:rPr lang="zh-CN" altLang="en-US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：规定当提交表单时向何处发送表单数据，</a:t>
            </a: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</a:p>
          <a:p>
            <a:pPr marL="648000" lvl="2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method</a:t>
            </a:r>
            <a:r>
              <a:rPr lang="zh-CN" altLang="en-US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>
                <a:ea typeface="阿里巴巴普惠体" panose="00020600040101010101"/>
              </a:rPr>
              <a:t>规定用于发送表单数据的方式。</a:t>
            </a: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GET</a:t>
            </a:r>
            <a:r>
              <a:rPr lang="zh-CN" altLang="en-US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>
                <a:ea typeface="Fira Code" panose="020B0809050000020004" pitchFamily="49" charset="0"/>
                <a:cs typeface="阿里巴巴普惠体" panose="00020600040101010101" pitchFamily="18" charset="-122"/>
              </a:rPr>
              <a:t>POST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00BD4A-A065-AC9E-0FCA-369781EB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82" y="3270366"/>
            <a:ext cx="2828956" cy="3251235"/>
          </a:xfrm>
          <a:prstGeom prst="roundRect">
            <a:avLst>
              <a:gd name="adj" fmla="val 211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244AAF-2F7F-0A81-09A7-DF5CF6982378}"/>
              </a:ext>
            </a:extLst>
          </p:cNvPr>
          <p:cNvSpPr/>
          <p:nvPr/>
        </p:nvSpPr>
        <p:spPr>
          <a:xfrm>
            <a:off x="9332976" y="3337996"/>
            <a:ext cx="2151888" cy="303459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7FC2F1-6E35-16D3-022A-73E791F3B87C}"/>
              </a:ext>
            </a:extLst>
          </p:cNvPr>
          <p:cNvSpPr/>
          <p:nvPr/>
        </p:nvSpPr>
        <p:spPr>
          <a:xfrm>
            <a:off x="9332976" y="3681320"/>
            <a:ext cx="2151888" cy="249692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862668-6F34-CD76-9FA3-EB2593CB9F4C}"/>
              </a:ext>
            </a:extLst>
          </p:cNvPr>
          <p:cNvSpPr/>
          <p:nvPr/>
        </p:nvSpPr>
        <p:spPr>
          <a:xfrm>
            <a:off x="9332976" y="3961912"/>
            <a:ext cx="2151888" cy="326343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852CBE-5318-8797-00DC-3F2F967BF73D}"/>
              </a:ext>
            </a:extLst>
          </p:cNvPr>
          <p:cNvSpPr/>
          <p:nvPr/>
        </p:nvSpPr>
        <p:spPr>
          <a:xfrm>
            <a:off x="9332976" y="5295543"/>
            <a:ext cx="2151888" cy="733306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563640C-73B4-C38A-8E41-37865743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928" y="666179"/>
            <a:ext cx="2587820" cy="2168173"/>
          </a:xfrm>
          <a:prstGeom prst="roundRect">
            <a:avLst>
              <a:gd name="adj" fmla="val 386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21DE49F-49C7-7F62-48F3-A65F18D3F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261" y="1027916"/>
            <a:ext cx="2741155" cy="2025347"/>
          </a:xfrm>
          <a:prstGeom prst="roundRect">
            <a:avLst>
              <a:gd name="adj" fmla="val 3644"/>
            </a:avLst>
          </a:prstGeom>
          <a:ln w="6350">
            <a:solidFill>
              <a:schemeClr val="tx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22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4DD4EF-114A-FF64-15DF-0BE8297430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170081" cy="247869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表单标签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C16A62-7846-17C5-0736-8CDDB90E5EDE}"/>
              </a:ext>
            </a:extLst>
          </p:cNvPr>
          <p:cNvSpPr txBox="1"/>
          <p:nvPr/>
        </p:nvSpPr>
        <p:spPr>
          <a:xfrm>
            <a:off x="4373128" y="2774679"/>
            <a:ext cx="6651813" cy="2788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表单标签：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&lt;form&gt;   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表单属性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:</a:t>
            </a: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action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：表单数据提交的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  <a:endParaRPr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method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：表单提交方式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900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get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：表单数据拼接在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?username=java 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大小有限制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900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post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：表单数据在请求体中携带，大小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没有限制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注意：表单项必须有</a:t>
            </a:r>
            <a:r>
              <a:rPr lang="en-US" altLang="zh-CN" sz="1400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name</a:t>
            </a:r>
            <a:r>
              <a:rPr lang="zh-CN" altLang="en-US" sz="1400" dirty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属性才可以提交。</a:t>
            </a:r>
            <a:endParaRPr lang="en-US" altLang="zh-CN" sz="1400" dirty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62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178C8-EEDD-C619-1672-2465EA39D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1367081"/>
          </a:xfrm>
        </p:spPr>
        <p:txBody>
          <a:bodyPr/>
          <a:lstStyle/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&lt;input&gt;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表单项，通过</a:t>
            </a:r>
            <a:r>
              <a:rPr lang="en-US" altLang="zh-CN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</a:t>
            </a:r>
            <a:r>
              <a:rPr lang="zh-CN" altLang="en-US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属性控制输入形式。</a:t>
            </a:r>
            <a:endParaRPr lang="en-US" altLang="zh-CN" sz="1600"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&lt;select&gt;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定义下拉列表，</a:t>
            </a:r>
            <a:r>
              <a:rPr lang="en-US" altLang="zh-CN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&lt;option&gt; </a:t>
            </a:r>
            <a:r>
              <a:rPr lang="zh-CN" altLang="en-US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定义列表项。</a:t>
            </a:r>
            <a:endParaRPr lang="en-US" altLang="zh-CN" sz="1600"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&lt;textarea&gt;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文本域</a:t>
            </a:r>
            <a:endParaRPr lang="en-US" altLang="zh-CN" sz="1600"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615064-99AE-9273-E51A-11BEB76B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表单标签</a:t>
            </a:r>
            <a:r>
              <a:rPr lang="en-US" altLang="zh-CN"/>
              <a:t>-</a:t>
            </a:r>
            <a:r>
              <a:rPr lang="zh-CN" altLang="en-US"/>
              <a:t>表单项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19C74B-E9AE-26A3-D810-883BA8B85531}"/>
              </a:ext>
            </a:extLst>
          </p:cNvPr>
          <p:cNvGraphicFramePr>
            <a:graphicFrameLocks noGrp="1"/>
          </p:cNvGraphicFramePr>
          <p:nvPr/>
        </p:nvGraphicFramePr>
        <p:xfrm>
          <a:off x="1087857" y="2458378"/>
          <a:ext cx="9866280" cy="3839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5949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4099289">
                  <a:extLst>
                    <a:ext uri="{9D8B030D-6E8A-4147-A177-3AD203B41FA5}">
                      <a16:colId xmlns:a16="http://schemas.microsoft.com/office/drawing/2014/main" val="2815078727"/>
                    </a:ext>
                  </a:extLst>
                </a:gridCol>
                <a:gridCol w="3251042">
                  <a:extLst>
                    <a:ext uri="{9D8B030D-6E8A-4147-A177-3AD203B41FA5}">
                      <a16:colId xmlns:a16="http://schemas.microsoft.com/office/drawing/2014/main" val="317464814"/>
                    </a:ext>
                  </a:extLst>
                </a:gridCol>
              </a:tblGrid>
              <a:tr h="3833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type</a:t>
                      </a:r>
                      <a:r>
                        <a:rPr lang="zh-CN" altLang="en-US" sz="140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形式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text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默认值，定义单行的输入字段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893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password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定义密码字段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radio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定义单选按钮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checkbox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定义复选框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0782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file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定义文件上传按钮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1363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date/time/datetime-local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定义日期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时间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日期时间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7526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hidden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定义隐藏域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5605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submit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reset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button</a:t>
                      </a:r>
                      <a:endParaRPr lang="zh-CN" altLang="en-US" sz="12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定义提交按钮 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 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重置按钮 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 可点击按钮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562622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064FBE14-396B-D4E0-1987-FA3874D3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448" y="3380051"/>
            <a:ext cx="1653683" cy="2362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2982C8-4AFF-E504-108F-D46594D6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970" y="2915964"/>
            <a:ext cx="1661304" cy="2438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157D2B-2790-27DC-FAA8-8979B5FA7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350" y="3809605"/>
            <a:ext cx="792549" cy="2057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9188D1-EF86-3466-393A-1D8026E98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305" y="4670587"/>
            <a:ext cx="1554615" cy="2362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9E46C4-8463-C2DE-61F1-B6D7E9592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684" y="5965287"/>
            <a:ext cx="434378" cy="2514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74B771-6D4A-82F0-9F56-5D077434A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2237" y="5960468"/>
            <a:ext cx="426757" cy="2667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318478-EBD5-5231-80F2-C2C6B140F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8169" y="5966997"/>
            <a:ext cx="434378" cy="2667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093F3C-DF6C-5427-B573-A27127707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8684" y="4217587"/>
            <a:ext cx="1266825" cy="266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CC4EC0-1ABB-B898-A228-1852E4412E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9379" y="5100141"/>
            <a:ext cx="1120237" cy="2286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905BA1-4FB1-062F-B138-F44C42AA92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696" y="5090810"/>
            <a:ext cx="636094" cy="2462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7ED95FE-109D-7307-93E4-E9C05DE315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8994" y="5092547"/>
            <a:ext cx="1546994" cy="2286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3B91137-7219-F1BB-A3AC-6167B4FD52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0113" y="792602"/>
            <a:ext cx="2318095" cy="14839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EE0EB8A-D72F-34BB-C23A-857F751AD7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6042" y="787880"/>
            <a:ext cx="2318095" cy="14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CD7CFA-C89C-DD95-7026-B9519058E3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9"/>
            <a:ext cx="7170081" cy="30406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表单项标签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03D9CC-D69C-459A-1838-412F5BFC41D9}"/>
              </a:ext>
            </a:extLst>
          </p:cNvPr>
          <p:cNvSpPr txBox="1"/>
          <p:nvPr/>
        </p:nvSpPr>
        <p:spPr>
          <a:xfrm>
            <a:off x="4403636" y="3055734"/>
            <a:ext cx="7091677" cy="17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&lt;input&gt;</a:t>
            </a:r>
            <a:r>
              <a:rPr lang="zh-CN" altLang="en-US" sz="14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属性：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password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radio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checkbox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datetime-local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time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hidden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button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submit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&lt;select&gt;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定义下拉列表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&lt;textarea&gt; 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定义文本域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2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37F557-4B06-BD54-8F2F-2B5B45D2C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93" r="2865"/>
          <a:stretch/>
        </p:blipFill>
        <p:spPr>
          <a:xfrm>
            <a:off x="697340" y="1042281"/>
            <a:ext cx="9004252" cy="3676424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员工管理</a:t>
            </a:r>
            <a:r>
              <a:rPr lang="en-US" altLang="zh-CN"/>
              <a:t>-</a:t>
            </a:r>
            <a:r>
              <a:rPr lang="zh-CN" altLang="en-US"/>
              <a:t>表格数据展示区域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A4A29C-6B89-7041-245D-EE1AAB48B94F}"/>
              </a:ext>
            </a:extLst>
          </p:cNvPr>
          <p:cNvSpPr/>
          <p:nvPr/>
        </p:nvSpPr>
        <p:spPr>
          <a:xfrm>
            <a:off x="697340" y="1056767"/>
            <a:ext cx="9004252" cy="3049067"/>
          </a:xfrm>
          <a:prstGeom prst="rect">
            <a:avLst/>
          </a:prstGeom>
          <a:solidFill>
            <a:srgbClr val="FF111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5E00973-3E09-1B6C-B56F-4F442C7D0E62}"/>
              </a:ext>
            </a:extLst>
          </p:cNvPr>
          <p:cNvGrpSpPr/>
          <p:nvPr/>
        </p:nvGrpSpPr>
        <p:grpSpPr>
          <a:xfrm>
            <a:off x="697341" y="6073191"/>
            <a:ext cx="10847364" cy="448410"/>
            <a:chOff x="931792" y="6014676"/>
            <a:chExt cx="10847364" cy="44841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56805AC-175D-2B5A-5775-4C6FE7567A54}"/>
                </a:ext>
              </a:extLst>
            </p:cNvPr>
            <p:cNvGrpSpPr/>
            <p:nvPr/>
          </p:nvGrpSpPr>
          <p:grpSpPr>
            <a:xfrm>
              <a:off x="931792" y="6014676"/>
              <a:ext cx="10847364" cy="448410"/>
              <a:chOff x="710881" y="5745683"/>
              <a:chExt cx="10460316" cy="448410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2BF39012-FAC3-0AD3-7EA0-24A4DD1BCC33}"/>
                  </a:ext>
                </a:extLst>
              </p:cNvPr>
              <p:cNvSpPr/>
              <p:nvPr/>
            </p:nvSpPr>
            <p:spPr>
              <a:xfrm>
                <a:off x="710881" y="5745686"/>
                <a:ext cx="10460316" cy="44840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88000" rtlCol="0" anchor="ctr"/>
              <a:lstStyle/>
              <a:p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再继续帮我生成第</a:t>
                </a:r>
                <a:r>
                  <a:rPr lang="zh-CN" altLang="en-US" sz="1400">
                    <a:solidFill>
                      <a:srgbClr val="07133E"/>
                    </a:solidFill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三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个部分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: </a:t>
                </a:r>
                <a:r>
                  <a:rPr lang="en-US" altLang="zh-CN" sz="1400">
                    <a:solidFill>
                      <a:srgbClr val="07133E"/>
                    </a:solidFill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3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 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表格数据展示区域</a:t>
                </a:r>
                <a:r>
                  <a:rPr lang="en-US" altLang="zh-CN" sz="1400">
                    <a:solidFill>
                      <a:srgbClr val="07133E"/>
                    </a:solidFill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矩形: 圆顶角 9">
                <a:extLst>
                  <a:ext uri="{FF2B5EF4-FFF2-40B4-BE49-F238E27FC236}">
                    <a16:creationId xmlns:a16="http://schemas.microsoft.com/office/drawing/2014/main" id="{A66ADFC4-E68F-8E54-4D86-C6832DAD5513}"/>
                  </a:ext>
                </a:extLst>
              </p:cNvPr>
              <p:cNvSpPr/>
              <p:nvPr/>
            </p:nvSpPr>
            <p:spPr>
              <a:xfrm rot="16200000">
                <a:off x="1044529" y="5412035"/>
                <a:ext cx="448407" cy="1115704"/>
              </a:xfrm>
              <a:prstGeom prst="round2Same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C80AB35-3759-3035-1558-6522D3B6D0F7}"/>
                  </a:ext>
                </a:extLst>
              </p:cNvPr>
              <p:cNvSpPr txBox="1"/>
              <p:nvPr/>
            </p:nvSpPr>
            <p:spPr>
              <a:xfrm>
                <a:off x="912553" y="5815679"/>
                <a:ext cx="977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 b="1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Prompt</a:t>
                </a:r>
                <a:r>
                  <a:rPr lang="zh-CN" altLang="en-US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</a:t>
                </a:r>
                <a:endParaRPr lang="zh-CN" altLang="en-US" sz="1050" dirty="0">
                  <a:solidFill>
                    <a:schemeClr val="bg1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8" name="quill-drawing-a-line_16294">
              <a:extLst>
                <a:ext uri="{FF2B5EF4-FFF2-40B4-BE49-F238E27FC236}">
                  <a16:creationId xmlns:a16="http://schemas.microsoft.com/office/drawing/2014/main" id="{4C32F8C3-84A7-8FAB-AA92-59B7754511E8}"/>
                </a:ext>
              </a:extLst>
            </p:cNvPr>
            <p:cNvSpPr/>
            <p:nvPr/>
          </p:nvSpPr>
          <p:spPr>
            <a:xfrm>
              <a:off x="962614" y="6051604"/>
              <a:ext cx="343465" cy="373915"/>
            </a:xfrm>
            <a:custGeom>
              <a:avLst/>
              <a:gdLst>
                <a:gd name="connsiteX0" fmla="*/ 15523 w 556212"/>
                <a:gd name="connsiteY0" fmla="*/ 565364 h 605522"/>
                <a:gd name="connsiteX1" fmla="*/ 12638 w 556212"/>
                <a:gd name="connsiteY1" fmla="*/ 572217 h 605522"/>
                <a:gd name="connsiteX2" fmla="*/ 19782 w 556212"/>
                <a:gd name="connsiteY2" fmla="*/ 575095 h 605522"/>
                <a:gd name="connsiteX3" fmla="*/ 22667 w 556212"/>
                <a:gd name="connsiteY3" fmla="*/ 568242 h 605522"/>
                <a:gd name="connsiteX4" fmla="*/ 15523 w 556212"/>
                <a:gd name="connsiteY4" fmla="*/ 565364 h 605522"/>
                <a:gd name="connsiteX5" fmla="*/ 16347 w 556212"/>
                <a:gd name="connsiteY5" fmla="*/ 539049 h 605522"/>
                <a:gd name="connsiteX6" fmla="*/ 38740 w 556212"/>
                <a:gd name="connsiteY6" fmla="*/ 547821 h 605522"/>
                <a:gd name="connsiteX7" fmla="*/ 30635 w 556212"/>
                <a:gd name="connsiteY7" fmla="*/ 580166 h 605522"/>
                <a:gd name="connsiteX8" fmla="*/ 0 w 556212"/>
                <a:gd name="connsiteY8" fmla="*/ 605522 h 605522"/>
                <a:gd name="connsiteX9" fmla="*/ 961 w 556212"/>
                <a:gd name="connsiteY9" fmla="*/ 564268 h 605522"/>
                <a:gd name="connsiteX10" fmla="*/ 22661 w 556212"/>
                <a:gd name="connsiteY10" fmla="*/ 519856 h 605522"/>
                <a:gd name="connsiteX11" fmla="*/ 47914 w 556212"/>
                <a:gd name="connsiteY11" fmla="*/ 530030 h 605522"/>
                <a:gd name="connsiteX12" fmla="*/ 43248 w 556212"/>
                <a:gd name="connsiteY12" fmla="*/ 541167 h 605522"/>
                <a:gd name="connsiteX13" fmla="*/ 17994 w 556212"/>
                <a:gd name="connsiteY13" fmla="*/ 530993 h 605522"/>
                <a:gd name="connsiteX14" fmla="*/ 546427 w 556212"/>
                <a:gd name="connsiteY14" fmla="*/ 448764 h 605522"/>
                <a:gd name="connsiteX15" fmla="*/ 550546 w 556212"/>
                <a:gd name="connsiteY15" fmla="*/ 458359 h 605522"/>
                <a:gd name="connsiteX16" fmla="*/ 279951 w 556212"/>
                <a:gd name="connsiteY16" fmla="*/ 543077 h 605522"/>
                <a:gd name="connsiteX17" fmla="*/ 28440 w 556212"/>
                <a:gd name="connsiteY17" fmla="*/ 602708 h 605522"/>
                <a:gd name="connsiteX18" fmla="*/ 28440 w 556212"/>
                <a:gd name="connsiteY18" fmla="*/ 592701 h 605522"/>
                <a:gd name="connsiteX19" fmla="*/ 298897 w 556212"/>
                <a:gd name="connsiteY19" fmla="*/ 521692 h 605522"/>
                <a:gd name="connsiteX20" fmla="*/ 546427 w 556212"/>
                <a:gd name="connsiteY20" fmla="*/ 448764 h 605522"/>
                <a:gd name="connsiteX21" fmla="*/ 522536 w 556212"/>
                <a:gd name="connsiteY21" fmla="*/ 36059 h 605522"/>
                <a:gd name="connsiteX22" fmla="*/ 383043 w 556212"/>
                <a:gd name="connsiteY22" fmla="*/ 135701 h 605522"/>
                <a:gd name="connsiteX23" fmla="*/ 52709 w 556212"/>
                <a:gd name="connsiteY23" fmla="*/ 502058 h 605522"/>
                <a:gd name="connsiteX24" fmla="*/ 45707 w 556212"/>
                <a:gd name="connsiteY24" fmla="*/ 520561 h 605522"/>
                <a:gd name="connsiteX25" fmla="*/ 32389 w 556212"/>
                <a:gd name="connsiteY25" fmla="*/ 515490 h 605522"/>
                <a:gd name="connsiteX26" fmla="*/ 44883 w 556212"/>
                <a:gd name="connsiteY26" fmla="*/ 493423 h 605522"/>
                <a:gd name="connsiteX27" fmla="*/ 44883 w 556212"/>
                <a:gd name="connsiteY27" fmla="*/ 493560 h 605522"/>
                <a:gd name="connsiteX28" fmla="*/ 264694 w 556212"/>
                <a:gd name="connsiteY28" fmla="*/ 205875 h 605522"/>
                <a:gd name="connsiteX29" fmla="*/ 454437 w 556212"/>
                <a:gd name="connsiteY29" fmla="*/ 79232 h 605522"/>
                <a:gd name="connsiteX30" fmla="*/ 522536 w 556212"/>
                <a:gd name="connsiteY30" fmla="*/ 36059 h 605522"/>
                <a:gd name="connsiteX31" fmla="*/ 542327 w 556212"/>
                <a:gd name="connsiteY31" fmla="*/ 25898 h 605522"/>
                <a:gd name="connsiteX32" fmla="*/ 551114 w 556212"/>
                <a:gd name="connsiteY32" fmla="*/ 48102 h 605522"/>
                <a:gd name="connsiteX33" fmla="*/ 508689 w 556212"/>
                <a:gd name="connsiteY33" fmla="*/ 75652 h 605522"/>
                <a:gd name="connsiteX34" fmla="*/ 551526 w 556212"/>
                <a:gd name="connsiteY34" fmla="*/ 59889 h 605522"/>
                <a:gd name="connsiteX35" fmla="*/ 551526 w 556212"/>
                <a:gd name="connsiteY35" fmla="*/ 80175 h 605522"/>
                <a:gd name="connsiteX36" fmla="*/ 476973 w 556212"/>
                <a:gd name="connsiteY36" fmla="*/ 106628 h 605522"/>
                <a:gd name="connsiteX37" fmla="*/ 546720 w 556212"/>
                <a:gd name="connsiteY37" fmla="*/ 92921 h 605522"/>
                <a:gd name="connsiteX38" fmla="*/ 534089 w 556212"/>
                <a:gd name="connsiteY38" fmla="*/ 113069 h 605522"/>
                <a:gd name="connsiteX39" fmla="*/ 442236 w 556212"/>
                <a:gd name="connsiteY39" fmla="*/ 138015 h 605522"/>
                <a:gd name="connsiteX40" fmla="*/ 526812 w 556212"/>
                <a:gd name="connsiteY40" fmla="*/ 129243 h 605522"/>
                <a:gd name="connsiteX41" fmla="*/ 485897 w 556212"/>
                <a:gd name="connsiteY41" fmla="*/ 192017 h 605522"/>
                <a:gd name="connsiteX42" fmla="*/ 430566 w 556212"/>
                <a:gd name="connsiteY42" fmla="*/ 210795 h 605522"/>
                <a:gd name="connsiteX43" fmla="*/ 480131 w 556212"/>
                <a:gd name="connsiteY43" fmla="*/ 202845 h 605522"/>
                <a:gd name="connsiteX44" fmla="*/ 420681 w 556212"/>
                <a:gd name="connsiteY44" fmla="*/ 226009 h 605522"/>
                <a:gd name="connsiteX45" fmla="*/ 463380 w 556212"/>
                <a:gd name="connsiteY45" fmla="*/ 220389 h 605522"/>
                <a:gd name="connsiteX46" fmla="*/ 381963 w 556212"/>
                <a:gd name="connsiteY46" fmla="*/ 269183 h 605522"/>
                <a:gd name="connsiteX47" fmla="*/ 276792 w 556212"/>
                <a:gd name="connsiteY47" fmla="*/ 288783 h 605522"/>
                <a:gd name="connsiteX48" fmla="*/ 217342 w 556212"/>
                <a:gd name="connsiteY48" fmla="*/ 296596 h 605522"/>
                <a:gd name="connsiteX49" fmla="*/ 285305 w 556212"/>
                <a:gd name="connsiteY49" fmla="*/ 296596 h 605522"/>
                <a:gd name="connsiteX50" fmla="*/ 379079 w 556212"/>
                <a:gd name="connsiteY50" fmla="*/ 293580 h 605522"/>
                <a:gd name="connsiteX51" fmla="*/ 314137 w 556212"/>
                <a:gd name="connsiteY51" fmla="*/ 356355 h 605522"/>
                <a:gd name="connsiteX52" fmla="*/ 275831 w 556212"/>
                <a:gd name="connsiteY52" fmla="*/ 370198 h 605522"/>
                <a:gd name="connsiteX53" fmla="*/ 184116 w 556212"/>
                <a:gd name="connsiteY53" fmla="*/ 388153 h 605522"/>
                <a:gd name="connsiteX54" fmla="*/ 240271 w 556212"/>
                <a:gd name="connsiteY54" fmla="*/ 388153 h 605522"/>
                <a:gd name="connsiteX55" fmla="*/ 291620 w 556212"/>
                <a:gd name="connsiteY55" fmla="*/ 374995 h 605522"/>
                <a:gd name="connsiteX56" fmla="*/ 144025 w 556212"/>
                <a:gd name="connsiteY56" fmla="*/ 445719 h 605522"/>
                <a:gd name="connsiteX57" fmla="*/ 99540 w 556212"/>
                <a:gd name="connsiteY57" fmla="*/ 459151 h 605522"/>
                <a:gd name="connsiteX58" fmla="*/ 151302 w 556212"/>
                <a:gd name="connsiteY58" fmla="*/ 453532 h 605522"/>
                <a:gd name="connsiteX59" fmla="*/ 220088 w 556212"/>
                <a:gd name="connsiteY59" fmla="*/ 429957 h 605522"/>
                <a:gd name="connsiteX60" fmla="*/ 138258 w 556212"/>
                <a:gd name="connsiteY60" fmla="*/ 475736 h 605522"/>
                <a:gd name="connsiteX61" fmla="*/ 81417 w 556212"/>
                <a:gd name="connsiteY61" fmla="*/ 496569 h 605522"/>
                <a:gd name="connsiteX62" fmla="*/ 63156 w 556212"/>
                <a:gd name="connsiteY62" fmla="*/ 496569 h 605522"/>
                <a:gd name="connsiteX63" fmla="*/ 388827 w 556212"/>
                <a:gd name="connsiteY63" fmla="*/ 144457 h 605522"/>
                <a:gd name="connsiteX64" fmla="*/ 486035 w 556212"/>
                <a:gd name="connsiteY64" fmla="*/ 73596 h 605522"/>
                <a:gd name="connsiteX65" fmla="*/ 542327 w 556212"/>
                <a:gd name="connsiteY65" fmla="*/ 25898 h 605522"/>
                <a:gd name="connsiteX66" fmla="*/ 499939 w 556212"/>
                <a:gd name="connsiteY66" fmla="*/ 0 h 605522"/>
                <a:gd name="connsiteX67" fmla="*/ 472204 w 556212"/>
                <a:gd name="connsiteY67" fmla="*/ 47014 h 605522"/>
                <a:gd name="connsiteX68" fmla="*/ 514767 w 556212"/>
                <a:gd name="connsiteY68" fmla="*/ 3975 h 605522"/>
                <a:gd name="connsiteX69" fmla="*/ 492524 w 556212"/>
                <a:gd name="connsiteY69" fmla="*/ 37968 h 605522"/>
                <a:gd name="connsiteX70" fmla="*/ 542365 w 556212"/>
                <a:gd name="connsiteY70" fmla="*/ 5209 h 605522"/>
                <a:gd name="connsiteX71" fmla="*/ 486071 w 556212"/>
                <a:gd name="connsiteY71" fmla="*/ 52908 h 605522"/>
                <a:gd name="connsiteX72" fmla="*/ 435132 w 556212"/>
                <a:gd name="connsiteY72" fmla="*/ 85668 h 605522"/>
                <a:gd name="connsiteX73" fmla="*/ 251559 w 556212"/>
                <a:gd name="connsiteY73" fmla="*/ 204643 h 605522"/>
                <a:gd name="connsiteX74" fmla="*/ 36406 w 556212"/>
                <a:gd name="connsiteY74" fmla="*/ 495228 h 605522"/>
                <a:gd name="connsiteX75" fmla="*/ 27481 w 556212"/>
                <a:gd name="connsiteY75" fmla="*/ 495228 h 605522"/>
                <a:gd name="connsiteX76" fmla="*/ 35720 w 556212"/>
                <a:gd name="connsiteY76" fmla="*/ 393660 h 605522"/>
                <a:gd name="connsiteX77" fmla="*/ 45056 w 556212"/>
                <a:gd name="connsiteY77" fmla="*/ 442045 h 605522"/>
                <a:gd name="connsiteX78" fmla="*/ 53157 w 556212"/>
                <a:gd name="connsiteY78" fmla="*/ 378583 h 605522"/>
                <a:gd name="connsiteX79" fmla="*/ 53157 w 556212"/>
                <a:gd name="connsiteY79" fmla="*/ 421759 h 605522"/>
                <a:gd name="connsiteX80" fmla="*/ 73478 w 556212"/>
                <a:gd name="connsiteY80" fmla="*/ 325537 h 605522"/>
                <a:gd name="connsiteX81" fmla="*/ 144326 w 556212"/>
                <a:gd name="connsiteY81" fmla="*/ 234798 h 605522"/>
                <a:gd name="connsiteX82" fmla="*/ 151740 w 556212"/>
                <a:gd name="connsiteY82" fmla="*/ 286336 h 605522"/>
                <a:gd name="connsiteX83" fmla="*/ 166569 w 556212"/>
                <a:gd name="connsiteY83" fmla="*/ 191622 h 605522"/>
                <a:gd name="connsiteX84" fmla="*/ 271880 w 556212"/>
                <a:gd name="connsiteY84" fmla="*/ 96085 h 605522"/>
                <a:gd name="connsiteX85" fmla="*/ 261719 w 556212"/>
                <a:gd name="connsiteY85" fmla="*/ 149679 h 605522"/>
                <a:gd name="connsiteX86" fmla="*/ 289729 w 556212"/>
                <a:gd name="connsiteY86" fmla="*/ 85668 h 605522"/>
                <a:gd name="connsiteX87" fmla="*/ 344787 w 556212"/>
                <a:gd name="connsiteY87" fmla="*/ 55513 h 605522"/>
                <a:gd name="connsiteX88" fmla="*/ 329821 w 556212"/>
                <a:gd name="connsiteY88" fmla="*/ 113081 h 605522"/>
                <a:gd name="connsiteX89" fmla="*/ 373758 w 556212"/>
                <a:gd name="connsiteY89" fmla="*/ 38516 h 605522"/>
                <a:gd name="connsiteX90" fmla="*/ 499939 w 556212"/>
                <a:gd name="connsiteY90" fmla="*/ 0 h 60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6212" h="605522">
                  <a:moveTo>
                    <a:pt x="15523" y="565364"/>
                  </a:moveTo>
                  <a:cubicBezTo>
                    <a:pt x="12776" y="566461"/>
                    <a:pt x="11539" y="569613"/>
                    <a:pt x="12638" y="572217"/>
                  </a:cubicBezTo>
                  <a:cubicBezTo>
                    <a:pt x="13737" y="574958"/>
                    <a:pt x="17034" y="576192"/>
                    <a:pt x="19782" y="575095"/>
                  </a:cubicBezTo>
                  <a:cubicBezTo>
                    <a:pt x="22530" y="573999"/>
                    <a:pt x="23766" y="570846"/>
                    <a:pt x="22667" y="568242"/>
                  </a:cubicBezTo>
                  <a:cubicBezTo>
                    <a:pt x="21431" y="565501"/>
                    <a:pt x="18271" y="564268"/>
                    <a:pt x="15523" y="565364"/>
                  </a:cubicBezTo>
                  <a:close/>
                  <a:moveTo>
                    <a:pt x="16347" y="539049"/>
                  </a:moveTo>
                  <a:lnTo>
                    <a:pt x="38740" y="547821"/>
                  </a:lnTo>
                  <a:lnTo>
                    <a:pt x="30635" y="580166"/>
                  </a:lnTo>
                  <a:cubicBezTo>
                    <a:pt x="11814" y="585512"/>
                    <a:pt x="137" y="605522"/>
                    <a:pt x="0" y="605522"/>
                  </a:cubicBezTo>
                  <a:cubicBezTo>
                    <a:pt x="9479" y="587156"/>
                    <a:pt x="961" y="564268"/>
                    <a:pt x="961" y="564268"/>
                  </a:cubicBezTo>
                  <a:close/>
                  <a:moveTo>
                    <a:pt x="22661" y="519856"/>
                  </a:moveTo>
                  <a:lnTo>
                    <a:pt x="47914" y="530030"/>
                  </a:lnTo>
                  <a:lnTo>
                    <a:pt x="43248" y="541167"/>
                  </a:lnTo>
                  <a:lnTo>
                    <a:pt x="17994" y="530993"/>
                  </a:lnTo>
                  <a:close/>
                  <a:moveTo>
                    <a:pt x="546427" y="448764"/>
                  </a:moveTo>
                  <a:cubicBezTo>
                    <a:pt x="556312" y="447667"/>
                    <a:pt x="560430" y="457263"/>
                    <a:pt x="550546" y="458359"/>
                  </a:cubicBezTo>
                  <a:cubicBezTo>
                    <a:pt x="443736" y="469737"/>
                    <a:pt x="365344" y="503186"/>
                    <a:pt x="279951" y="543077"/>
                  </a:cubicBezTo>
                  <a:cubicBezTo>
                    <a:pt x="203345" y="578992"/>
                    <a:pt x="123993" y="599418"/>
                    <a:pt x="28440" y="602708"/>
                  </a:cubicBezTo>
                  <a:cubicBezTo>
                    <a:pt x="18418" y="602982"/>
                    <a:pt x="18556" y="593112"/>
                    <a:pt x="28440" y="592701"/>
                  </a:cubicBezTo>
                  <a:cubicBezTo>
                    <a:pt x="135250" y="589137"/>
                    <a:pt x="215426" y="561857"/>
                    <a:pt x="298897" y="521692"/>
                  </a:cubicBezTo>
                  <a:cubicBezTo>
                    <a:pt x="374954" y="485228"/>
                    <a:pt x="451836" y="458771"/>
                    <a:pt x="546427" y="448764"/>
                  </a:cubicBezTo>
                  <a:close/>
                  <a:moveTo>
                    <a:pt x="522536" y="36059"/>
                  </a:moveTo>
                  <a:cubicBezTo>
                    <a:pt x="453339" y="93898"/>
                    <a:pt x="383043" y="135701"/>
                    <a:pt x="383043" y="135701"/>
                  </a:cubicBezTo>
                  <a:cubicBezTo>
                    <a:pt x="194124" y="254667"/>
                    <a:pt x="90877" y="433529"/>
                    <a:pt x="52709" y="502058"/>
                  </a:cubicBezTo>
                  <a:lnTo>
                    <a:pt x="45707" y="520561"/>
                  </a:lnTo>
                  <a:lnTo>
                    <a:pt x="32389" y="515490"/>
                  </a:lnTo>
                  <a:lnTo>
                    <a:pt x="44883" y="493423"/>
                  </a:lnTo>
                  <a:lnTo>
                    <a:pt x="44883" y="493560"/>
                  </a:lnTo>
                  <a:cubicBezTo>
                    <a:pt x="116277" y="366918"/>
                    <a:pt x="200440" y="258505"/>
                    <a:pt x="264694" y="205875"/>
                  </a:cubicBezTo>
                  <a:cubicBezTo>
                    <a:pt x="348582" y="137208"/>
                    <a:pt x="407070" y="109111"/>
                    <a:pt x="454437" y="79232"/>
                  </a:cubicBezTo>
                  <a:cubicBezTo>
                    <a:pt x="472423" y="67857"/>
                    <a:pt x="505786" y="50176"/>
                    <a:pt x="522536" y="36059"/>
                  </a:cubicBezTo>
                  <a:close/>
                  <a:moveTo>
                    <a:pt x="542327" y="25898"/>
                  </a:moveTo>
                  <a:cubicBezTo>
                    <a:pt x="542327" y="25898"/>
                    <a:pt x="553585" y="34396"/>
                    <a:pt x="551114" y="48102"/>
                  </a:cubicBezTo>
                  <a:lnTo>
                    <a:pt x="508689" y="75652"/>
                  </a:lnTo>
                  <a:cubicBezTo>
                    <a:pt x="508689" y="75652"/>
                    <a:pt x="535874" y="68798"/>
                    <a:pt x="551526" y="59889"/>
                  </a:cubicBezTo>
                  <a:lnTo>
                    <a:pt x="551526" y="80175"/>
                  </a:lnTo>
                  <a:cubicBezTo>
                    <a:pt x="551526" y="80175"/>
                    <a:pt x="517064" y="100460"/>
                    <a:pt x="476973" y="106628"/>
                  </a:cubicBezTo>
                  <a:cubicBezTo>
                    <a:pt x="476973" y="106628"/>
                    <a:pt x="514043" y="104709"/>
                    <a:pt x="546720" y="92921"/>
                  </a:cubicBezTo>
                  <a:cubicBezTo>
                    <a:pt x="546720" y="92921"/>
                    <a:pt x="543013" y="109232"/>
                    <a:pt x="534089" y="113069"/>
                  </a:cubicBezTo>
                  <a:cubicBezTo>
                    <a:pt x="525027" y="117044"/>
                    <a:pt x="507041" y="133629"/>
                    <a:pt x="442236" y="138015"/>
                  </a:cubicBezTo>
                  <a:cubicBezTo>
                    <a:pt x="442236" y="138015"/>
                    <a:pt x="479582" y="145416"/>
                    <a:pt x="526812" y="129243"/>
                  </a:cubicBezTo>
                  <a:cubicBezTo>
                    <a:pt x="526812" y="129243"/>
                    <a:pt x="519261" y="166661"/>
                    <a:pt x="485897" y="192017"/>
                  </a:cubicBezTo>
                  <a:cubicBezTo>
                    <a:pt x="485897" y="192017"/>
                    <a:pt x="466126" y="202845"/>
                    <a:pt x="430566" y="210795"/>
                  </a:cubicBezTo>
                  <a:cubicBezTo>
                    <a:pt x="430566" y="210795"/>
                    <a:pt x="460772" y="208190"/>
                    <a:pt x="480131" y="202845"/>
                  </a:cubicBezTo>
                  <a:cubicBezTo>
                    <a:pt x="480131" y="202845"/>
                    <a:pt x="448552" y="221348"/>
                    <a:pt x="420681" y="226009"/>
                  </a:cubicBezTo>
                  <a:lnTo>
                    <a:pt x="463380" y="220389"/>
                  </a:lnTo>
                  <a:cubicBezTo>
                    <a:pt x="463380" y="220389"/>
                    <a:pt x="445394" y="247390"/>
                    <a:pt x="381963" y="269183"/>
                  </a:cubicBezTo>
                  <a:cubicBezTo>
                    <a:pt x="318531" y="290976"/>
                    <a:pt x="286678" y="288372"/>
                    <a:pt x="276792" y="288783"/>
                  </a:cubicBezTo>
                  <a:cubicBezTo>
                    <a:pt x="266907" y="289194"/>
                    <a:pt x="257845" y="283026"/>
                    <a:pt x="217342" y="296596"/>
                  </a:cubicBezTo>
                  <a:cubicBezTo>
                    <a:pt x="217342" y="296596"/>
                    <a:pt x="260179" y="289194"/>
                    <a:pt x="285305" y="296596"/>
                  </a:cubicBezTo>
                  <a:cubicBezTo>
                    <a:pt x="310430" y="303997"/>
                    <a:pt x="371116" y="296596"/>
                    <a:pt x="379079" y="293580"/>
                  </a:cubicBezTo>
                  <a:cubicBezTo>
                    <a:pt x="379079" y="293580"/>
                    <a:pt x="359995" y="341004"/>
                    <a:pt x="314137" y="356355"/>
                  </a:cubicBezTo>
                  <a:cubicBezTo>
                    <a:pt x="314137" y="356355"/>
                    <a:pt x="316334" y="354984"/>
                    <a:pt x="275831" y="370198"/>
                  </a:cubicBezTo>
                  <a:cubicBezTo>
                    <a:pt x="235328" y="385549"/>
                    <a:pt x="210614" y="381985"/>
                    <a:pt x="184116" y="388153"/>
                  </a:cubicBezTo>
                  <a:cubicBezTo>
                    <a:pt x="184116" y="388153"/>
                    <a:pt x="224070" y="386782"/>
                    <a:pt x="240271" y="388153"/>
                  </a:cubicBezTo>
                  <a:cubicBezTo>
                    <a:pt x="256472" y="389386"/>
                    <a:pt x="291620" y="374995"/>
                    <a:pt x="291620" y="374995"/>
                  </a:cubicBezTo>
                  <a:cubicBezTo>
                    <a:pt x="291620" y="374995"/>
                    <a:pt x="199905" y="437358"/>
                    <a:pt x="144025" y="445719"/>
                  </a:cubicBezTo>
                  <a:cubicBezTo>
                    <a:pt x="88282" y="453943"/>
                    <a:pt x="99540" y="459151"/>
                    <a:pt x="99540" y="459151"/>
                  </a:cubicBezTo>
                  <a:cubicBezTo>
                    <a:pt x="99540" y="459151"/>
                    <a:pt x="129197" y="450927"/>
                    <a:pt x="151302" y="453532"/>
                  </a:cubicBezTo>
                  <a:cubicBezTo>
                    <a:pt x="173269" y="456136"/>
                    <a:pt x="220088" y="429957"/>
                    <a:pt x="220088" y="429957"/>
                  </a:cubicBezTo>
                  <a:cubicBezTo>
                    <a:pt x="220088" y="429957"/>
                    <a:pt x="189471" y="460933"/>
                    <a:pt x="138258" y="475736"/>
                  </a:cubicBezTo>
                  <a:cubicBezTo>
                    <a:pt x="97618" y="487386"/>
                    <a:pt x="87870" y="491361"/>
                    <a:pt x="81417" y="496569"/>
                  </a:cubicBezTo>
                  <a:lnTo>
                    <a:pt x="63156" y="496569"/>
                  </a:lnTo>
                  <a:cubicBezTo>
                    <a:pt x="97618" y="434754"/>
                    <a:pt x="201827" y="254792"/>
                    <a:pt x="388827" y="144457"/>
                  </a:cubicBezTo>
                  <a:cubicBezTo>
                    <a:pt x="388827" y="144457"/>
                    <a:pt x="436470" y="112521"/>
                    <a:pt x="486035" y="73596"/>
                  </a:cubicBezTo>
                  <a:cubicBezTo>
                    <a:pt x="517750" y="49747"/>
                    <a:pt x="542327" y="25898"/>
                    <a:pt x="542327" y="25898"/>
                  </a:cubicBezTo>
                  <a:close/>
                  <a:moveTo>
                    <a:pt x="499939" y="0"/>
                  </a:moveTo>
                  <a:lnTo>
                    <a:pt x="472204" y="47014"/>
                  </a:lnTo>
                  <a:lnTo>
                    <a:pt x="514767" y="3975"/>
                  </a:lnTo>
                  <a:lnTo>
                    <a:pt x="492524" y="37968"/>
                  </a:lnTo>
                  <a:lnTo>
                    <a:pt x="542365" y="5209"/>
                  </a:lnTo>
                  <a:cubicBezTo>
                    <a:pt x="525202" y="21246"/>
                    <a:pt x="505568" y="37557"/>
                    <a:pt x="486071" y="52908"/>
                  </a:cubicBezTo>
                  <a:cubicBezTo>
                    <a:pt x="470144" y="64833"/>
                    <a:pt x="452432" y="76758"/>
                    <a:pt x="435132" y="85668"/>
                  </a:cubicBezTo>
                  <a:cubicBezTo>
                    <a:pt x="385978" y="110751"/>
                    <a:pt x="327487" y="145292"/>
                    <a:pt x="251559" y="204643"/>
                  </a:cubicBezTo>
                  <a:cubicBezTo>
                    <a:pt x="178377" y="261938"/>
                    <a:pt x="60846" y="444787"/>
                    <a:pt x="36406" y="495228"/>
                  </a:cubicBezTo>
                  <a:lnTo>
                    <a:pt x="27481" y="495228"/>
                  </a:lnTo>
                  <a:cubicBezTo>
                    <a:pt x="21852" y="484400"/>
                    <a:pt x="21028" y="445198"/>
                    <a:pt x="35720" y="393660"/>
                  </a:cubicBezTo>
                  <a:cubicBezTo>
                    <a:pt x="35720" y="393660"/>
                    <a:pt x="37642" y="439304"/>
                    <a:pt x="45056" y="442045"/>
                  </a:cubicBezTo>
                  <a:cubicBezTo>
                    <a:pt x="45056" y="442045"/>
                    <a:pt x="37642" y="411205"/>
                    <a:pt x="53157" y="378583"/>
                  </a:cubicBezTo>
                  <a:cubicBezTo>
                    <a:pt x="53157" y="378583"/>
                    <a:pt x="47116" y="415180"/>
                    <a:pt x="53157" y="421759"/>
                  </a:cubicBezTo>
                  <a:cubicBezTo>
                    <a:pt x="53157" y="421759"/>
                    <a:pt x="62631" y="351717"/>
                    <a:pt x="73478" y="325537"/>
                  </a:cubicBezTo>
                  <a:cubicBezTo>
                    <a:pt x="73478" y="325537"/>
                    <a:pt x="80206" y="296205"/>
                    <a:pt x="144326" y="234798"/>
                  </a:cubicBezTo>
                  <a:cubicBezTo>
                    <a:pt x="144326" y="234798"/>
                    <a:pt x="142266" y="275233"/>
                    <a:pt x="151740" y="286336"/>
                  </a:cubicBezTo>
                  <a:cubicBezTo>
                    <a:pt x="161214" y="297438"/>
                    <a:pt x="136225" y="251109"/>
                    <a:pt x="166569" y="191622"/>
                  </a:cubicBezTo>
                  <a:cubicBezTo>
                    <a:pt x="166569" y="191622"/>
                    <a:pt x="210368" y="131449"/>
                    <a:pt x="271880" y="96085"/>
                  </a:cubicBezTo>
                  <a:cubicBezTo>
                    <a:pt x="271880" y="96085"/>
                    <a:pt x="257737" y="131449"/>
                    <a:pt x="261719" y="149679"/>
                  </a:cubicBezTo>
                  <a:cubicBezTo>
                    <a:pt x="261719" y="149679"/>
                    <a:pt x="268310" y="103350"/>
                    <a:pt x="289729" y="85668"/>
                  </a:cubicBezTo>
                  <a:cubicBezTo>
                    <a:pt x="289729" y="85668"/>
                    <a:pt x="333254" y="60858"/>
                    <a:pt x="344787" y="55513"/>
                  </a:cubicBezTo>
                  <a:cubicBezTo>
                    <a:pt x="344787" y="55513"/>
                    <a:pt x="329135" y="90191"/>
                    <a:pt x="329821" y="113081"/>
                  </a:cubicBezTo>
                  <a:cubicBezTo>
                    <a:pt x="329821" y="113081"/>
                    <a:pt x="349455" y="67301"/>
                    <a:pt x="373758" y="38516"/>
                  </a:cubicBezTo>
                  <a:cubicBezTo>
                    <a:pt x="373758" y="38516"/>
                    <a:pt x="434446" y="5894"/>
                    <a:pt x="499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07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前端课程安排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C717F73-3C04-65A9-579D-C26D0F230A0E}"/>
              </a:ext>
            </a:extLst>
          </p:cNvPr>
          <p:cNvGrpSpPr/>
          <p:nvPr/>
        </p:nvGrpSpPr>
        <p:grpSpPr>
          <a:xfrm>
            <a:off x="1649322" y="2141734"/>
            <a:ext cx="3128683" cy="3103684"/>
            <a:chOff x="1425387" y="2356338"/>
            <a:chExt cx="3128683" cy="3103684"/>
          </a:xfrm>
        </p:grpSpPr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9E102102-8D13-9091-D4B5-3329A7662A07}"/>
                </a:ext>
              </a:extLst>
            </p:cNvPr>
            <p:cNvSpPr/>
            <p:nvPr/>
          </p:nvSpPr>
          <p:spPr>
            <a:xfrm>
              <a:off x="1425387" y="2356338"/>
              <a:ext cx="3128683" cy="3103684"/>
            </a:xfrm>
            <a:prstGeom prst="round2DiagRect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100000">
                  <a:srgbClr val="28BEBF"/>
                </a:gs>
                <a:gs pos="44000">
                  <a:srgbClr val="50CB8E">
                    <a:lumMod val="91000"/>
                    <a:lumOff val="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>
                <a:spcAft>
                  <a:spcPts val="1200"/>
                </a:spcAft>
              </a:pPr>
              <a:r>
                <a:rPr lang="en-US" altLang="zh-CN" sz="2800" b="1">
                  <a:latin typeface="Consolas" panose="020B0609020204030204" pitchFamily="49" charset="0"/>
                </a:rPr>
                <a:t>Web</a:t>
              </a:r>
              <a:r>
                <a:rPr lang="zh-CN" altLang="en-US" sz="2800" b="1">
                  <a:latin typeface="Consolas" panose="020B0609020204030204" pitchFamily="49" charset="0"/>
                </a:rPr>
                <a:t>前端基础</a:t>
              </a:r>
              <a:endParaRPr lang="en-US" altLang="zh-CN" sz="2800" b="1">
                <a:latin typeface="Consolas" panose="020B0609020204030204" pitchFamily="49" charset="0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>
                  <a:latin typeface="Consolas" panose="020B0609020204030204" pitchFamily="49" charset="0"/>
                </a:rPr>
                <a:t>HTML+CSS+JS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>
                  <a:latin typeface="Consolas" panose="020B0609020204030204" pitchFamily="49" charset="0"/>
                </a:rPr>
                <a:t>Vue3+Ajax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4F04FE5-7341-44E4-66CE-0E940584E2DE}"/>
                </a:ext>
              </a:extLst>
            </p:cNvPr>
            <p:cNvSpPr txBox="1"/>
            <p:nvPr/>
          </p:nvSpPr>
          <p:spPr>
            <a:xfrm>
              <a:off x="2636723" y="4686392"/>
              <a:ext cx="655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(2</a:t>
              </a: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天</a:t>
              </a:r>
              <a:r>
                <a:rPr lang="en-US" altLang="zh-CN" sz="16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endParaRPr lang="zh-CN" altLang="en-US" sz="16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" name="!!组合 40">
            <a:extLst>
              <a:ext uri="{FF2B5EF4-FFF2-40B4-BE49-F238E27FC236}">
                <a16:creationId xmlns:a16="http://schemas.microsoft.com/office/drawing/2014/main" id="{30D1F14D-2A9A-0F84-168E-1131A7F75DCC}"/>
              </a:ext>
            </a:extLst>
          </p:cNvPr>
          <p:cNvGrpSpPr/>
          <p:nvPr/>
        </p:nvGrpSpPr>
        <p:grpSpPr>
          <a:xfrm>
            <a:off x="7162616" y="2141734"/>
            <a:ext cx="3128683" cy="3103684"/>
            <a:chOff x="1425387" y="2356338"/>
            <a:chExt cx="3128683" cy="3103684"/>
          </a:xfrm>
        </p:grpSpPr>
        <p:sp>
          <p:nvSpPr>
            <p:cNvPr id="8" name="矩形: 对角圆角 7">
              <a:extLst>
                <a:ext uri="{FF2B5EF4-FFF2-40B4-BE49-F238E27FC236}">
                  <a16:creationId xmlns:a16="http://schemas.microsoft.com/office/drawing/2014/main" id="{7D8AD716-2B85-F8AC-A0C4-F70845277AE8}"/>
                </a:ext>
              </a:extLst>
            </p:cNvPr>
            <p:cNvSpPr/>
            <p:nvPr/>
          </p:nvSpPr>
          <p:spPr>
            <a:xfrm>
              <a:off x="1425387" y="2356338"/>
              <a:ext cx="3128683" cy="3103684"/>
            </a:xfrm>
            <a:prstGeom prst="round2DiagRect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100000">
                  <a:srgbClr val="28BEBF"/>
                </a:gs>
                <a:gs pos="44000">
                  <a:srgbClr val="50CB8E">
                    <a:lumMod val="91000"/>
                    <a:lumOff val="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/>
            <a:lstStyle/>
            <a:p>
              <a:pPr algn="ctr">
                <a:spcAft>
                  <a:spcPts val="1200"/>
                </a:spcAft>
              </a:pPr>
              <a:r>
                <a:rPr lang="en-US" altLang="zh-CN" sz="2800" b="1">
                  <a:latin typeface="Consolas" panose="020B0609020204030204" pitchFamily="49" charset="0"/>
                </a:rPr>
                <a:t>Web</a:t>
              </a:r>
              <a:r>
                <a:rPr lang="zh-CN" altLang="en-US" sz="2800" b="1">
                  <a:latin typeface="Consolas" panose="020B0609020204030204" pitchFamily="49" charset="0"/>
                </a:rPr>
                <a:t>前端实战</a:t>
              </a:r>
              <a:endParaRPr lang="en-US" altLang="zh-CN" sz="2800" b="1">
                <a:latin typeface="Consolas" panose="020B0609020204030204" pitchFamily="49" charset="0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400">
                  <a:latin typeface="Consolas" panose="020B0609020204030204" pitchFamily="49" charset="0"/>
                </a:rPr>
                <a:t>Vue</a:t>
              </a:r>
              <a:r>
                <a:rPr lang="zh-CN" altLang="en-US" sz="1400">
                  <a:latin typeface="Consolas" panose="020B0609020204030204" pitchFamily="49" charset="0"/>
                </a:rPr>
                <a:t>工程化</a:t>
              </a:r>
              <a:r>
                <a:rPr lang="en-US" altLang="zh-CN" sz="1400">
                  <a:latin typeface="Consolas" panose="020B0609020204030204" pitchFamily="49" charset="0"/>
                </a:rPr>
                <a:t>+ElementPlus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400">
                  <a:latin typeface="Consolas" panose="020B0609020204030204" pitchFamily="49" charset="0"/>
                </a:rPr>
                <a:t>Vue3</a:t>
              </a:r>
              <a:r>
                <a:rPr lang="zh-CN" altLang="en-US" sz="1400">
                  <a:latin typeface="Consolas" panose="020B0609020204030204" pitchFamily="49" charset="0"/>
                </a:rPr>
                <a:t>案例</a:t>
              </a:r>
              <a:endParaRPr lang="zh-CN" altLang="en-US" sz="1400" dirty="0">
                <a:latin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557D8A2-1902-76FA-2E3F-7418EAD5C5DD}"/>
                </a:ext>
              </a:extLst>
            </p:cNvPr>
            <p:cNvSpPr txBox="1"/>
            <p:nvPr/>
          </p:nvSpPr>
          <p:spPr>
            <a:xfrm>
              <a:off x="2636723" y="4686392"/>
              <a:ext cx="655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(4</a:t>
              </a: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天</a:t>
              </a:r>
              <a:r>
                <a:rPr lang="en-US" altLang="zh-CN" sz="16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endParaRPr lang="zh-CN" altLang="en-US" sz="16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21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员工管理</a:t>
            </a:r>
            <a:r>
              <a:rPr lang="en-US" altLang="zh-CN"/>
              <a:t>-</a:t>
            </a:r>
            <a:r>
              <a:rPr lang="zh-CN" altLang="en-US"/>
              <a:t>表格数据展示区域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95BA5483-8A1E-D9EA-F54D-FA6729D8DFF8}"/>
              </a:ext>
            </a:extLst>
          </p:cNvPr>
          <p:cNvSpPr txBox="1">
            <a:spLocks/>
          </p:cNvSpPr>
          <p:nvPr/>
        </p:nvSpPr>
        <p:spPr>
          <a:xfrm>
            <a:off x="576196" y="3272072"/>
            <a:ext cx="10698800" cy="20564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表格标签：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6478EF-BB0A-61F0-88F3-CFA34945A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3" t="21062" r="11827" b="31705"/>
          <a:stretch/>
        </p:blipFill>
        <p:spPr>
          <a:xfrm>
            <a:off x="724020" y="1133366"/>
            <a:ext cx="5830349" cy="17573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F60B1E-169B-E57D-8DD9-63F1F0D5C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572248"/>
              </p:ext>
            </p:extLst>
          </p:nvPr>
        </p:nvGraphicFramePr>
        <p:xfrm>
          <a:off x="724020" y="3819539"/>
          <a:ext cx="10255623" cy="23999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7182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7518441">
                  <a:extLst>
                    <a:ext uri="{9D8B030D-6E8A-4147-A177-3AD203B41FA5}">
                      <a16:colId xmlns:a16="http://schemas.microsoft.com/office/drawing/2014/main" val="2873289466"/>
                    </a:ext>
                  </a:extLst>
                </a:gridCol>
              </a:tblGrid>
              <a:tr h="4725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描述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854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&lt;table&gt;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表格整体</a:t>
                      </a:r>
                      <a:endParaRPr lang="zh-CN" altLang="en-US" sz="13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854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&lt;thead&gt;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用于定义表格头部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可选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)</a:t>
                      </a:r>
                      <a:endParaRPr lang="zh-CN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960206"/>
                  </a:ext>
                </a:extLst>
              </a:tr>
              <a:tr h="38548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&lt;tbody&gt;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定义表格中的主体部分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zh-CN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可选</a:t>
                      </a:r>
                      <a:r>
                        <a:rPr lang="en-US" altLang="zh-CN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)</a:t>
                      </a:r>
                      <a:endParaRPr lang="zh-CN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905490"/>
                  </a:ext>
                </a:extLst>
              </a:tr>
              <a:tr h="3675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&lt;tr&gt;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表格的行，可以包裹多个 </a:t>
                      </a:r>
                      <a:r>
                        <a:rPr lang="en-US" altLang="zh-CN" sz="13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&lt;td&gt;</a:t>
                      </a:r>
                      <a:endParaRPr lang="zh-CN" altLang="en-US" sz="13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&lt;td&gt;</a:t>
                      </a:r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表格单元格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普通</a:t>
                      </a:r>
                      <a:r>
                        <a:rPr lang="en-US" altLang="zh-CN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，可以包裹内容；</a:t>
                      </a:r>
                      <a:r>
                        <a:rPr lang="zh-CN" altLang="en-US" sz="1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如果是表头单元格，可以替换为 </a:t>
                      </a:r>
                      <a:r>
                        <a:rPr lang="en-US" altLang="zh-CN" sz="13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&lt;th&gt;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90394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14C983B-D878-E905-9A5A-A9745C69493B}"/>
              </a:ext>
            </a:extLst>
          </p:cNvPr>
          <p:cNvSpPr/>
          <p:nvPr/>
        </p:nvSpPr>
        <p:spPr>
          <a:xfrm>
            <a:off x="739263" y="1142525"/>
            <a:ext cx="7172774" cy="249544"/>
          </a:xfrm>
          <a:prstGeom prst="rect">
            <a:avLst/>
          </a:prstGeom>
          <a:solidFill>
            <a:srgbClr val="00CC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&lt;thead&gt;</a:t>
            </a:r>
            <a:endParaRPr lang="zh-CN" altLang="en-US" sz="1400">
              <a:solidFill>
                <a:srgbClr val="00B050"/>
              </a:solidFill>
              <a:latin typeface="Fira Code" panose="020B08090500000200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B5050D-B206-619F-D20D-4BBA276003FA}"/>
              </a:ext>
            </a:extLst>
          </p:cNvPr>
          <p:cNvSpPr/>
          <p:nvPr/>
        </p:nvSpPr>
        <p:spPr>
          <a:xfrm>
            <a:off x="745576" y="1399689"/>
            <a:ext cx="7172774" cy="1478280"/>
          </a:xfrm>
          <a:prstGeom prst="rect">
            <a:avLst/>
          </a:prstGeom>
          <a:solidFill>
            <a:srgbClr val="00CC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&lt;tbody&gt;</a:t>
            </a:r>
            <a:endParaRPr lang="zh-CN" altLang="en-US" sz="1400">
              <a:solidFill>
                <a:srgbClr val="00B050"/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6CFA59-44CD-FC78-73EB-27F7C62A21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常见标签 </a:t>
            </a:r>
            <a:r>
              <a:rPr lang="en-US" altLang="zh-CN"/>
              <a:t>&amp; </a:t>
            </a:r>
            <a:r>
              <a:rPr lang="zh-CN" altLang="en-US"/>
              <a:t>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ADBDC0-6D5E-7B2C-37CE-B91560D88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3395291"/>
          </a:xfrm>
        </p:spPr>
        <p:txBody>
          <a:bodyPr/>
          <a:lstStyle/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标题</a:t>
            </a:r>
            <a:endParaRPr lang="en-US" altLang="zh-CN"/>
          </a:p>
          <a:p>
            <a:r>
              <a:rPr lang="zh-CN" altLang="en-US"/>
              <a:t>央视新闻</a:t>
            </a:r>
            <a:r>
              <a:rPr lang="en-US" altLang="zh-CN"/>
              <a:t>-</a:t>
            </a:r>
            <a:r>
              <a:rPr lang="zh-CN" altLang="en-US"/>
              <a:t>正文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案例</a:t>
            </a:r>
            <a:endParaRPr lang="en-US" altLang="zh-CN">
              <a:solidFill>
                <a:srgbClr val="C00000"/>
              </a:solidFill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顶部导航栏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搜索表单区域</a:t>
            </a:r>
            <a:endParaRPr lang="en-US" altLang="zh-CN" sz="1600">
              <a:solidFill>
                <a:schemeClr val="tx1">
                  <a:lumMod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表格数据展示区域</a:t>
            </a:r>
            <a:endParaRPr lang="en-US" altLang="zh-CN" sz="1600">
              <a:solidFill>
                <a:schemeClr val="tx1">
                  <a:lumMod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底部版权区域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5D4AF67-5F36-7193-EE7E-7C6EA2DF8B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22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员工管理</a:t>
            </a:r>
            <a:r>
              <a:rPr lang="en-US" altLang="zh-CN"/>
              <a:t>-</a:t>
            </a:r>
            <a:r>
              <a:rPr lang="zh-CN" altLang="en-US"/>
              <a:t>表格数据展示区域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0B1809-51E7-8C1E-3716-6CCB9ADC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22" r="890"/>
          <a:stretch/>
        </p:blipFill>
        <p:spPr>
          <a:xfrm>
            <a:off x="733926" y="1100127"/>
            <a:ext cx="8268089" cy="14653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9A2A347-5FCE-17EE-2C4E-1AED5B460573}"/>
              </a:ext>
            </a:extLst>
          </p:cNvPr>
          <p:cNvSpPr/>
          <p:nvPr/>
        </p:nvSpPr>
        <p:spPr>
          <a:xfrm>
            <a:off x="733925" y="2048275"/>
            <a:ext cx="8268089" cy="517190"/>
          </a:xfrm>
          <a:prstGeom prst="rect">
            <a:avLst/>
          </a:prstGeom>
          <a:solidFill>
            <a:srgbClr val="FF111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AE0FD6-83E6-511C-DEE5-D0EAA5C8B3E7}"/>
              </a:ext>
            </a:extLst>
          </p:cNvPr>
          <p:cNvGrpSpPr/>
          <p:nvPr/>
        </p:nvGrpSpPr>
        <p:grpSpPr>
          <a:xfrm>
            <a:off x="697341" y="6073191"/>
            <a:ext cx="10847364" cy="448410"/>
            <a:chOff x="931792" y="6014676"/>
            <a:chExt cx="10847364" cy="44841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FB6A34F-782A-848B-50D1-4CA534242F53}"/>
                </a:ext>
              </a:extLst>
            </p:cNvPr>
            <p:cNvGrpSpPr/>
            <p:nvPr/>
          </p:nvGrpSpPr>
          <p:grpSpPr>
            <a:xfrm>
              <a:off x="931792" y="6014676"/>
              <a:ext cx="10847364" cy="448410"/>
              <a:chOff x="710881" y="5745683"/>
              <a:chExt cx="10460316" cy="448410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2A45EB93-3B0B-906A-88CD-54165BD98831}"/>
                  </a:ext>
                </a:extLst>
              </p:cNvPr>
              <p:cNvSpPr/>
              <p:nvPr/>
            </p:nvSpPr>
            <p:spPr>
              <a:xfrm>
                <a:off x="710881" y="5745686"/>
                <a:ext cx="10460316" cy="44840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88000" rtlCol="0" anchor="ctr"/>
              <a:lstStyle/>
              <a:p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再继续帮我生成第</a:t>
                </a:r>
                <a:r>
                  <a:rPr lang="zh-CN" altLang="en-US" sz="1400">
                    <a:solidFill>
                      <a:srgbClr val="07133E"/>
                    </a:solidFill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四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个部分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: 4.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页脚版权区域</a:t>
                </a:r>
                <a:r>
                  <a:rPr lang="en-US" altLang="zh-CN" sz="1400">
                    <a:solidFill>
                      <a:srgbClr val="07133E"/>
                    </a:solidFill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6" name="矩形: 圆顶角 15">
                <a:extLst>
                  <a:ext uri="{FF2B5EF4-FFF2-40B4-BE49-F238E27FC236}">
                    <a16:creationId xmlns:a16="http://schemas.microsoft.com/office/drawing/2014/main" id="{50B0504D-A466-B6D8-526E-EE9EAEBED443}"/>
                  </a:ext>
                </a:extLst>
              </p:cNvPr>
              <p:cNvSpPr/>
              <p:nvPr/>
            </p:nvSpPr>
            <p:spPr>
              <a:xfrm rot="16200000">
                <a:off x="1044529" y="5412035"/>
                <a:ext cx="448407" cy="1115704"/>
              </a:xfrm>
              <a:prstGeom prst="round2Same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6FEC34-EB80-0BF2-3FE4-4D671720DADD}"/>
                  </a:ext>
                </a:extLst>
              </p:cNvPr>
              <p:cNvSpPr txBox="1"/>
              <p:nvPr/>
            </p:nvSpPr>
            <p:spPr>
              <a:xfrm>
                <a:off x="912553" y="5815679"/>
                <a:ext cx="977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 b="1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Prompt</a:t>
                </a:r>
                <a:r>
                  <a:rPr lang="zh-CN" altLang="en-US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</a:t>
                </a:r>
                <a:endParaRPr lang="zh-CN" altLang="en-US" sz="1050" dirty="0">
                  <a:solidFill>
                    <a:schemeClr val="bg1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4" name="quill-drawing-a-line_16294">
              <a:extLst>
                <a:ext uri="{FF2B5EF4-FFF2-40B4-BE49-F238E27FC236}">
                  <a16:creationId xmlns:a16="http://schemas.microsoft.com/office/drawing/2014/main" id="{1F8EE115-5C17-E278-7E0D-9BDC02956800}"/>
                </a:ext>
              </a:extLst>
            </p:cNvPr>
            <p:cNvSpPr/>
            <p:nvPr/>
          </p:nvSpPr>
          <p:spPr>
            <a:xfrm>
              <a:off x="962614" y="6051604"/>
              <a:ext cx="343465" cy="373915"/>
            </a:xfrm>
            <a:custGeom>
              <a:avLst/>
              <a:gdLst>
                <a:gd name="connsiteX0" fmla="*/ 15523 w 556212"/>
                <a:gd name="connsiteY0" fmla="*/ 565364 h 605522"/>
                <a:gd name="connsiteX1" fmla="*/ 12638 w 556212"/>
                <a:gd name="connsiteY1" fmla="*/ 572217 h 605522"/>
                <a:gd name="connsiteX2" fmla="*/ 19782 w 556212"/>
                <a:gd name="connsiteY2" fmla="*/ 575095 h 605522"/>
                <a:gd name="connsiteX3" fmla="*/ 22667 w 556212"/>
                <a:gd name="connsiteY3" fmla="*/ 568242 h 605522"/>
                <a:gd name="connsiteX4" fmla="*/ 15523 w 556212"/>
                <a:gd name="connsiteY4" fmla="*/ 565364 h 605522"/>
                <a:gd name="connsiteX5" fmla="*/ 16347 w 556212"/>
                <a:gd name="connsiteY5" fmla="*/ 539049 h 605522"/>
                <a:gd name="connsiteX6" fmla="*/ 38740 w 556212"/>
                <a:gd name="connsiteY6" fmla="*/ 547821 h 605522"/>
                <a:gd name="connsiteX7" fmla="*/ 30635 w 556212"/>
                <a:gd name="connsiteY7" fmla="*/ 580166 h 605522"/>
                <a:gd name="connsiteX8" fmla="*/ 0 w 556212"/>
                <a:gd name="connsiteY8" fmla="*/ 605522 h 605522"/>
                <a:gd name="connsiteX9" fmla="*/ 961 w 556212"/>
                <a:gd name="connsiteY9" fmla="*/ 564268 h 605522"/>
                <a:gd name="connsiteX10" fmla="*/ 22661 w 556212"/>
                <a:gd name="connsiteY10" fmla="*/ 519856 h 605522"/>
                <a:gd name="connsiteX11" fmla="*/ 47914 w 556212"/>
                <a:gd name="connsiteY11" fmla="*/ 530030 h 605522"/>
                <a:gd name="connsiteX12" fmla="*/ 43248 w 556212"/>
                <a:gd name="connsiteY12" fmla="*/ 541167 h 605522"/>
                <a:gd name="connsiteX13" fmla="*/ 17994 w 556212"/>
                <a:gd name="connsiteY13" fmla="*/ 530993 h 605522"/>
                <a:gd name="connsiteX14" fmla="*/ 546427 w 556212"/>
                <a:gd name="connsiteY14" fmla="*/ 448764 h 605522"/>
                <a:gd name="connsiteX15" fmla="*/ 550546 w 556212"/>
                <a:gd name="connsiteY15" fmla="*/ 458359 h 605522"/>
                <a:gd name="connsiteX16" fmla="*/ 279951 w 556212"/>
                <a:gd name="connsiteY16" fmla="*/ 543077 h 605522"/>
                <a:gd name="connsiteX17" fmla="*/ 28440 w 556212"/>
                <a:gd name="connsiteY17" fmla="*/ 602708 h 605522"/>
                <a:gd name="connsiteX18" fmla="*/ 28440 w 556212"/>
                <a:gd name="connsiteY18" fmla="*/ 592701 h 605522"/>
                <a:gd name="connsiteX19" fmla="*/ 298897 w 556212"/>
                <a:gd name="connsiteY19" fmla="*/ 521692 h 605522"/>
                <a:gd name="connsiteX20" fmla="*/ 546427 w 556212"/>
                <a:gd name="connsiteY20" fmla="*/ 448764 h 605522"/>
                <a:gd name="connsiteX21" fmla="*/ 522536 w 556212"/>
                <a:gd name="connsiteY21" fmla="*/ 36059 h 605522"/>
                <a:gd name="connsiteX22" fmla="*/ 383043 w 556212"/>
                <a:gd name="connsiteY22" fmla="*/ 135701 h 605522"/>
                <a:gd name="connsiteX23" fmla="*/ 52709 w 556212"/>
                <a:gd name="connsiteY23" fmla="*/ 502058 h 605522"/>
                <a:gd name="connsiteX24" fmla="*/ 45707 w 556212"/>
                <a:gd name="connsiteY24" fmla="*/ 520561 h 605522"/>
                <a:gd name="connsiteX25" fmla="*/ 32389 w 556212"/>
                <a:gd name="connsiteY25" fmla="*/ 515490 h 605522"/>
                <a:gd name="connsiteX26" fmla="*/ 44883 w 556212"/>
                <a:gd name="connsiteY26" fmla="*/ 493423 h 605522"/>
                <a:gd name="connsiteX27" fmla="*/ 44883 w 556212"/>
                <a:gd name="connsiteY27" fmla="*/ 493560 h 605522"/>
                <a:gd name="connsiteX28" fmla="*/ 264694 w 556212"/>
                <a:gd name="connsiteY28" fmla="*/ 205875 h 605522"/>
                <a:gd name="connsiteX29" fmla="*/ 454437 w 556212"/>
                <a:gd name="connsiteY29" fmla="*/ 79232 h 605522"/>
                <a:gd name="connsiteX30" fmla="*/ 522536 w 556212"/>
                <a:gd name="connsiteY30" fmla="*/ 36059 h 605522"/>
                <a:gd name="connsiteX31" fmla="*/ 542327 w 556212"/>
                <a:gd name="connsiteY31" fmla="*/ 25898 h 605522"/>
                <a:gd name="connsiteX32" fmla="*/ 551114 w 556212"/>
                <a:gd name="connsiteY32" fmla="*/ 48102 h 605522"/>
                <a:gd name="connsiteX33" fmla="*/ 508689 w 556212"/>
                <a:gd name="connsiteY33" fmla="*/ 75652 h 605522"/>
                <a:gd name="connsiteX34" fmla="*/ 551526 w 556212"/>
                <a:gd name="connsiteY34" fmla="*/ 59889 h 605522"/>
                <a:gd name="connsiteX35" fmla="*/ 551526 w 556212"/>
                <a:gd name="connsiteY35" fmla="*/ 80175 h 605522"/>
                <a:gd name="connsiteX36" fmla="*/ 476973 w 556212"/>
                <a:gd name="connsiteY36" fmla="*/ 106628 h 605522"/>
                <a:gd name="connsiteX37" fmla="*/ 546720 w 556212"/>
                <a:gd name="connsiteY37" fmla="*/ 92921 h 605522"/>
                <a:gd name="connsiteX38" fmla="*/ 534089 w 556212"/>
                <a:gd name="connsiteY38" fmla="*/ 113069 h 605522"/>
                <a:gd name="connsiteX39" fmla="*/ 442236 w 556212"/>
                <a:gd name="connsiteY39" fmla="*/ 138015 h 605522"/>
                <a:gd name="connsiteX40" fmla="*/ 526812 w 556212"/>
                <a:gd name="connsiteY40" fmla="*/ 129243 h 605522"/>
                <a:gd name="connsiteX41" fmla="*/ 485897 w 556212"/>
                <a:gd name="connsiteY41" fmla="*/ 192017 h 605522"/>
                <a:gd name="connsiteX42" fmla="*/ 430566 w 556212"/>
                <a:gd name="connsiteY42" fmla="*/ 210795 h 605522"/>
                <a:gd name="connsiteX43" fmla="*/ 480131 w 556212"/>
                <a:gd name="connsiteY43" fmla="*/ 202845 h 605522"/>
                <a:gd name="connsiteX44" fmla="*/ 420681 w 556212"/>
                <a:gd name="connsiteY44" fmla="*/ 226009 h 605522"/>
                <a:gd name="connsiteX45" fmla="*/ 463380 w 556212"/>
                <a:gd name="connsiteY45" fmla="*/ 220389 h 605522"/>
                <a:gd name="connsiteX46" fmla="*/ 381963 w 556212"/>
                <a:gd name="connsiteY46" fmla="*/ 269183 h 605522"/>
                <a:gd name="connsiteX47" fmla="*/ 276792 w 556212"/>
                <a:gd name="connsiteY47" fmla="*/ 288783 h 605522"/>
                <a:gd name="connsiteX48" fmla="*/ 217342 w 556212"/>
                <a:gd name="connsiteY48" fmla="*/ 296596 h 605522"/>
                <a:gd name="connsiteX49" fmla="*/ 285305 w 556212"/>
                <a:gd name="connsiteY49" fmla="*/ 296596 h 605522"/>
                <a:gd name="connsiteX50" fmla="*/ 379079 w 556212"/>
                <a:gd name="connsiteY50" fmla="*/ 293580 h 605522"/>
                <a:gd name="connsiteX51" fmla="*/ 314137 w 556212"/>
                <a:gd name="connsiteY51" fmla="*/ 356355 h 605522"/>
                <a:gd name="connsiteX52" fmla="*/ 275831 w 556212"/>
                <a:gd name="connsiteY52" fmla="*/ 370198 h 605522"/>
                <a:gd name="connsiteX53" fmla="*/ 184116 w 556212"/>
                <a:gd name="connsiteY53" fmla="*/ 388153 h 605522"/>
                <a:gd name="connsiteX54" fmla="*/ 240271 w 556212"/>
                <a:gd name="connsiteY54" fmla="*/ 388153 h 605522"/>
                <a:gd name="connsiteX55" fmla="*/ 291620 w 556212"/>
                <a:gd name="connsiteY55" fmla="*/ 374995 h 605522"/>
                <a:gd name="connsiteX56" fmla="*/ 144025 w 556212"/>
                <a:gd name="connsiteY56" fmla="*/ 445719 h 605522"/>
                <a:gd name="connsiteX57" fmla="*/ 99540 w 556212"/>
                <a:gd name="connsiteY57" fmla="*/ 459151 h 605522"/>
                <a:gd name="connsiteX58" fmla="*/ 151302 w 556212"/>
                <a:gd name="connsiteY58" fmla="*/ 453532 h 605522"/>
                <a:gd name="connsiteX59" fmla="*/ 220088 w 556212"/>
                <a:gd name="connsiteY59" fmla="*/ 429957 h 605522"/>
                <a:gd name="connsiteX60" fmla="*/ 138258 w 556212"/>
                <a:gd name="connsiteY60" fmla="*/ 475736 h 605522"/>
                <a:gd name="connsiteX61" fmla="*/ 81417 w 556212"/>
                <a:gd name="connsiteY61" fmla="*/ 496569 h 605522"/>
                <a:gd name="connsiteX62" fmla="*/ 63156 w 556212"/>
                <a:gd name="connsiteY62" fmla="*/ 496569 h 605522"/>
                <a:gd name="connsiteX63" fmla="*/ 388827 w 556212"/>
                <a:gd name="connsiteY63" fmla="*/ 144457 h 605522"/>
                <a:gd name="connsiteX64" fmla="*/ 486035 w 556212"/>
                <a:gd name="connsiteY64" fmla="*/ 73596 h 605522"/>
                <a:gd name="connsiteX65" fmla="*/ 542327 w 556212"/>
                <a:gd name="connsiteY65" fmla="*/ 25898 h 605522"/>
                <a:gd name="connsiteX66" fmla="*/ 499939 w 556212"/>
                <a:gd name="connsiteY66" fmla="*/ 0 h 605522"/>
                <a:gd name="connsiteX67" fmla="*/ 472204 w 556212"/>
                <a:gd name="connsiteY67" fmla="*/ 47014 h 605522"/>
                <a:gd name="connsiteX68" fmla="*/ 514767 w 556212"/>
                <a:gd name="connsiteY68" fmla="*/ 3975 h 605522"/>
                <a:gd name="connsiteX69" fmla="*/ 492524 w 556212"/>
                <a:gd name="connsiteY69" fmla="*/ 37968 h 605522"/>
                <a:gd name="connsiteX70" fmla="*/ 542365 w 556212"/>
                <a:gd name="connsiteY70" fmla="*/ 5209 h 605522"/>
                <a:gd name="connsiteX71" fmla="*/ 486071 w 556212"/>
                <a:gd name="connsiteY71" fmla="*/ 52908 h 605522"/>
                <a:gd name="connsiteX72" fmla="*/ 435132 w 556212"/>
                <a:gd name="connsiteY72" fmla="*/ 85668 h 605522"/>
                <a:gd name="connsiteX73" fmla="*/ 251559 w 556212"/>
                <a:gd name="connsiteY73" fmla="*/ 204643 h 605522"/>
                <a:gd name="connsiteX74" fmla="*/ 36406 w 556212"/>
                <a:gd name="connsiteY74" fmla="*/ 495228 h 605522"/>
                <a:gd name="connsiteX75" fmla="*/ 27481 w 556212"/>
                <a:gd name="connsiteY75" fmla="*/ 495228 h 605522"/>
                <a:gd name="connsiteX76" fmla="*/ 35720 w 556212"/>
                <a:gd name="connsiteY76" fmla="*/ 393660 h 605522"/>
                <a:gd name="connsiteX77" fmla="*/ 45056 w 556212"/>
                <a:gd name="connsiteY77" fmla="*/ 442045 h 605522"/>
                <a:gd name="connsiteX78" fmla="*/ 53157 w 556212"/>
                <a:gd name="connsiteY78" fmla="*/ 378583 h 605522"/>
                <a:gd name="connsiteX79" fmla="*/ 53157 w 556212"/>
                <a:gd name="connsiteY79" fmla="*/ 421759 h 605522"/>
                <a:gd name="connsiteX80" fmla="*/ 73478 w 556212"/>
                <a:gd name="connsiteY80" fmla="*/ 325537 h 605522"/>
                <a:gd name="connsiteX81" fmla="*/ 144326 w 556212"/>
                <a:gd name="connsiteY81" fmla="*/ 234798 h 605522"/>
                <a:gd name="connsiteX82" fmla="*/ 151740 w 556212"/>
                <a:gd name="connsiteY82" fmla="*/ 286336 h 605522"/>
                <a:gd name="connsiteX83" fmla="*/ 166569 w 556212"/>
                <a:gd name="connsiteY83" fmla="*/ 191622 h 605522"/>
                <a:gd name="connsiteX84" fmla="*/ 271880 w 556212"/>
                <a:gd name="connsiteY84" fmla="*/ 96085 h 605522"/>
                <a:gd name="connsiteX85" fmla="*/ 261719 w 556212"/>
                <a:gd name="connsiteY85" fmla="*/ 149679 h 605522"/>
                <a:gd name="connsiteX86" fmla="*/ 289729 w 556212"/>
                <a:gd name="connsiteY86" fmla="*/ 85668 h 605522"/>
                <a:gd name="connsiteX87" fmla="*/ 344787 w 556212"/>
                <a:gd name="connsiteY87" fmla="*/ 55513 h 605522"/>
                <a:gd name="connsiteX88" fmla="*/ 329821 w 556212"/>
                <a:gd name="connsiteY88" fmla="*/ 113081 h 605522"/>
                <a:gd name="connsiteX89" fmla="*/ 373758 w 556212"/>
                <a:gd name="connsiteY89" fmla="*/ 38516 h 605522"/>
                <a:gd name="connsiteX90" fmla="*/ 499939 w 556212"/>
                <a:gd name="connsiteY90" fmla="*/ 0 h 60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6212" h="605522">
                  <a:moveTo>
                    <a:pt x="15523" y="565364"/>
                  </a:moveTo>
                  <a:cubicBezTo>
                    <a:pt x="12776" y="566461"/>
                    <a:pt x="11539" y="569613"/>
                    <a:pt x="12638" y="572217"/>
                  </a:cubicBezTo>
                  <a:cubicBezTo>
                    <a:pt x="13737" y="574958"/>
                    <a:pt x="17034" y="576192"/>
                    <a:pt x="19782" y="575095"/>
                  </a:cubicBezTo>
                  <a:cubicBezTo>
                    <a:pt x="22530" y="573999"/>
                    <a:pt x="23766" y="570846"/>
                    <a:pt x="22667" y="568242"/>
                  </a:cubicBezTo>
                  <a:cubicBezTo>
                    <a:pt x="21431" y="565501"/>
                    <a:pt x="18271" y="564268"/>
                    <a:pt x="15523" y="565364"/>
                  </a:cubicBezTo>
                  <a:close/>
                  <a:moveTo>
                    <a:pt x="16347" y="539049"/>
                  </a:moveTo>
                  <a:lnTo>
                    <a:pt x="38740" y="547821"/>
                  </a:lnTo>
                  <a:lnTo>
                    <a:pt x="30635" y="580166"/>
                  </a:lnTo>
                  <a:cubicBezTo>
                    <a:pt x="11814" y="585512"/>
                    <a:pt x="137" y="605522"/>
                    <a:pt x="0" y="605522"/>
                  </a:cubicBezTo>
                  <a:cubicBezTo>
                    <a:pt x="9479" y="587156"/>
                    <a:pt x="961" y="564268"/>
                    <a:pt x="961" y="564268"/>
                  </a:cubicBezTo>
                  <a:close/>
                  <a:moveTo>
                    <a:pt x="22661" y="519856"/>
                  </a:moveTo>
                  <a:lnTo>
                    <a:pt x="47914" y="530030"/>
                  </a:lnTo>
                  <a:lnTo>
                    <a:pt x="43248" y="541167"/>
                  </a:lnTo>
                  <a:lnTo>
                    <a:pt x="17994" y="530993"/>
                  </a:lnTo>
                  <a:close/>
                  <a:moveTo>
                    <a:pt x="546427" y="448764"/>
                  </a:moveTo>
                  <a:cubicBezTo>
                    <a:pt x="556312" y="447667"/>
                    <a:pt x="560430" y="457263"/>
                    <a:pt x="550546" y="458359"/>
                  </a:cubicBezTo>
                  <a:cubicBezTo>
                    <a:pt x="443736" y="469737"/>
                    <a:pt x="365344" y="503186"/>
                    <a:pt x="279951" y="543077"/>
                  </a:cubicBezTo>
                  <a:cubicBezTo>
                    <a:pt x="203345" y="578992"/>
                    <a:pt x="123993" y="599418"/>
                    <a:pt x="28440" y="602708"/>
                  </a:cubicBezTo>
                  <a:cubicBezTo>
                    <a:pt x="18418" y="602982"/>
                    <a:pt x="18556" y="593112"/>
                    <a:pt x="28440" y="592701"/>
                  </a:cubicBezTo>
                  <a:cubicBezTo>
                    <a:pt x="135250" y="589137"/>
                    <a:pt x="215426" y="561857"/>
                    <a:pt x="298897" y="521692"/>
                  </a:cubicBezTo>
                  <a:cubicBezTo>
                    <a:pt x="374954" y="485228"/>
                    <a:pt x="451836" y="458771"/>
                    <a:pt x="546427" y="448764"/>
                  </a:cubicBezTo>
                  <a:close/>
                  <a:moveTo>
                    <a:pt x="522536" y="36059"/>
                  </a:moveTo>
                  <a:cubicBezTo>
                    <a:pt x="453339" y="93898"/>
                    <a:pt x="383043" y="135701"/>
                    <a:pt x="383043" y="135701"/>
                  </a:cubicBezTo>
                  <a:cubicBezTo>
                    <a:pt x="194124" y="254667"/>
                    <a:pt x="90877" y="433529"/>
                    <a:pt x="52709" y="502058"/>
                  </a:cubicBezTo>
                  <a:lnTo>
                    <a:pt x="45707" y="520561"/>
                  </a:lnTo>
                  <a:lnTo>
                    <a:pt x="32389" y="515490"/>
                  </a:lnTo>
                  <a:lnTo>
                    <a:pt x="44883" y="493423"/>
                  </a:lnTo>
                  <a:lnTo>
                    <a:pt x="44883" y="493560"/>
                  </a:lnTo>
                  <a:cubicBezTo>
                    <a:pt x="116277" y="366918"/>
                    <a:pt x="200440" y="258505"/>
                    <a:pt x="264694" y="205875"/>
                  </a:cubicBezTo>
                  <a:cubicBezTo>
                    <a:pt x="348582" y="137208"/>
                    <a:pt x="407070" y="109111"/>
                    <a:pt x="454437" y="79232"/>
                  </a:cubicBezTo>
                  <a:cubicBezTo>
                    <a:pt x="472423" y="67857"/>
                    <a:pt x="505786" y="50176"/>
                    <a:pt x="522536" y="36059"/>
                  </a:cubicBezTo>
                  <a:close/>
                  <a:moveTo>
                    <a:pt x="542327" y="25898"/>
                  </a:moveTo>
                  <a:cubicBezTo>
                    <a:pt x="542327" y="25898"/>
                    <a:pt x="553585" y="34396"/>
                    <a:pt x="551114" y="48102"/>
                  </a:cubicBezTo>
                  <a:lnTo>
                    <a:pt x="508689" y="75652"/>
                  </a:lnTo>
                  <a:cubicBezTo>
                    <a:pt x="508689" y="75652"/>
                    <a:pt x="535874" y="68798"/>
                    <a:pt x="551526" y="59889"/>
                  </a:cubicBezTo>
                  <a:lnTo>
                    <a:pt x="551526" y="80175"/>
                  </a:lnTo>
                  <a:cubicBezTo>
                    <a:pt x="551526" y="80175"/>
                    <a:pt x="517064" y="100460"/>
                    <a:pt x="476973" y="106628"/>
                  </a:cubicBezTo>
                  <a:cubicBezTo>
                    <a:pt x="476973" y="106628"/>
                    <a:pt x="514043" y="104709"/>
                    <a:pt x="546720" y="92921"/>
                  </a:cubicBezTo>
                  <a:cubicBezTo>
                    <a:pt x="546720" y="92921"/>
                    <a:pt x="543013" y="109232"/>
                    <a:pt x="534089" y="113069"/>
                  </a:cubicBezTo>
                  <a:cubicBezTo>
                    <a:pt x="525027" y="117044"/>
                    <a:pt x="507041" y="133629"/>
                    <a:pt x="442236" y="138015"/>
                  </a:cubicBezTo>
                  <a:cubicBezTo>
                    <a:pt x="442236" y="138015"/>
                    <a:pt x="479582" y="145416"/>
                    <a:pt x="526812" y="129243"/>
                  </a:cubicBezTo>
                  <a:cubicBezTo>
                    <a:pt x="526812" y="129243"/>
                    <a:pt x="519261" y="166661"/>
                    <a:pt x="485897" y="192017"/>
                  </a:cubicBezTo>
                  <a:cubicBezTo>
                    <a:pt x="485897" y="192017"/>
                    <a:pt x="466126" y="202845"/>
                    <a:pt x="430566" y="210795"/>
                  </a:cubicBezTo>
                  <a:cubicBezTo>
                    <a:pt x="430566" y="210795"/>
                    <a:pt x="460772" y="208190"/>
                    <a:pt x="480131" y="202845"/>
                  </a:cubicBezTo>
                  <a:cubicBezTo>
                    <a:pt x="480131" y="202845"/>
                    <a:pt x="448552" y="221348"/>
                    <a:pt x="420681" y="226009"/>
                  </a:cubicBezTo>
                  <a:lnTo>
                    <a:pt x="463380" y="220389"/>
                  </a:lnTo>
                  <a:cubicBezTo>
                    <a:pt x="463380" y="220389"/>
                    <a:pt x="445394" y="247390"/>
                    <a:pt x="381963" y="269183"/>
                  </a:cubicBezTo>
                  <a:cubicBezTo>
                    <a:pt x="318531" y="290976"/>
                    <a:pt x="286678" y="288372"/>
                    <a:pt x="276792" y="288783"/>
                  </a:cubicBezTo>
                  <a:cubicBezTo>
                    <a:pt x="266907" y="289194"/>
                    <a:pt x="257845" y="283026"/>
                    <a:pt x="217342" y="296596"/>
                  </a:cubicBezTo>
                  <a:cubicBezTo>
                    <a:pt x="217342" y="296596"/>
                    <a:pt x="260179" y="289194"/>
                    <a:pt x="285305" y="296596"/>
                  </a:cubicBezTo>
                  <a:cubicBezTo>
                    <a:pt x="310430" y="303997"/>
                    <a:pt x="371116" y="296596"/>
                    <a:pt x="379079" y="293580"/>
                  </a:cubicBezTo>
                  <a:cubicBezTo>
                    <a:pt x="379079" y="293580"/>
                    <a:pt x="359995" y="341004"/>
                    <a:pt x="314137" y="356355"/>
                  </a:cubicBezTo>
                  <a:cubicBezTo>
                    <a:pt x="314137" y="356355"/>
                    <a:pt x="316334" y="354984"/>
                    <a:pt x="275831" y="370198"/>
                  </a:cubicBezTo>
                  <a:cubicBezTo>
                    <a:pt x="235328" y="385549"/>
                    <a:pt x="210614" y="381985"/>
                    <a:pt x="184116" y="388153"/>
                  </a:cubicBezTo>
                  <a:cubicBezTo>
                    <a:pt x="184116" y="388153"/>
                    <a:pt x="224070" y="386782"/>
                    <a:pt x="240271" y="388153"/>
                  </a:cubicBezTo>
                  <a:cubicBezTo>
                    <a:pt x="256472" y="389386"/>
                    <a:pt x="291620" y="374995"/>
                    <a:pt x="291620" y="374995"/>
                  </a:cubicBezTo>
                  <a:cubicBezTo>
                    <a:pt x="291620" y="374995"/>
                    <a:pt x="199905" y="437358"/>
                    <a:pt x="144025" y="445719"/>
                  </a:cubicBezTo>
                  <a:cubicBezTo>
                    <a:pt x="88282" y="453943"/>
                    <a:pt x="99540" y="459151"/>
                    <a:pt x="99540" y="459151"/>
                  </a:cubicBezTo>
                  <a:cubicBezTo>
                    <a:pt x="99540" y="459151"/>
                    <a:pt x="129197" y="450927"/>
                    <a:pt x="151302" y="453532"/>
                  </a:cubicBezTo>
                  <a:cubicBezTo>
                    <a:pt x="173269" y="456136"/>
                    <a:pt x="220088" y="429957"/>
                    <a:pt x="220088" y="429957"/>
                  </a:cubicBezTo>
                  <a:cubicBezTo>
                    <a:pt x="220088" y="429957"/>
                    <a:pt x="189471" y="460933"/>
                    <a:pt x="138258" y="475736"/>
                  </a:cubicBezTo>
                  <a:cubicBezTo>
                    <a:pt x="97618" y="487386"/>
                    <a:pt x="87870" y="491361"/>
                    <a:pt x="81417" y="496569"/>
                  </a:cubicBezTo>
                  <a:lnTo>
                    <a:pt x="63156" y="496569"/>
                  </a:lnTo>
                  <a:cubicBezTo>
                    <a:pt x="97618" y="434754"/>
                    <a:pt x="201827" y="254792"/>
                    <a:pt x="388827" y="144457"/>
                  </a:cubicBezTo>
                  <a:cubicBezTo>
                    <a:pt x="388827" y="144457"/>
                    <a:pt x="436470" y="112521"/>
                    <a:pt x="486035" y="73596"/>
                  </a:cubicBezTo>
                  <a:cubicBezTo>
                    <a:pt x="517750" y="49747"/>
                    <a:pt x="542327" y="25898"/>
                    <a:pt x="542327" y="25898"/>
                  </a:cubicBezTo>
                  <a:close/>
                  <a:moveTo>
                    <a:pt x="499939" y="0"/>
                  </a:moveTo>
                  <a:lnTo>
                    <a:pt x="472204" y="47014"/>
                  </a:lnTo>
                  <a:lnTo>
                    <a:pt x="514767" y="3975"/>
                  </a:lnTo>
                  <a:lnTo>
                    <a:pt x="492524" y="37968"/>
                  </a:lnTo>
                  <a:lnTo>
                    <a:pt x="542365" y="5209"/>
                  </a:lnTo>
                  <a:cubicBezTo>
                    <a:pt x="525202" y="21246"/>
                    <a:pt x="505568" y="37557"/>
                    <a:pt x="486071" y="52908"/>
                  </a:cubicBezTo>
                  <a:cubicBezTo>
                    <a:pt x="470144" y="64833"/>
                    <a:pt x="452432" y="76758"/>
                    <a:pt x="435132" y="85668"/>
                  </a:cubicBezTo>
                  <a:cubicBezTo>
                    <a:pt x="385978" y="110751"/>
                    <a:pt x="327487" y="145292"/>
                    <a:pt x="251559" y="204643"/>
                  </a:cubicBezTo>
                  <a:cubicBezTo>
                    <a:pt x="178377" y="261938"/>
                    <a:pt x="60846" y="444787"/>
                    <a:pt x="36406" y="495228"/>
                  </a:cubicBezTo>
                  <a:lnTo>
                    <a:pt x="27481" y="495228"/>
                  </a:lnTo>
                  <a:cubicBezTo>
                    <a:pt x="21852" y="484400"/>
                    <a:pt x="21028" y="445198"/>
                    <a:pt x="35720" y="393660"/>
                  </a:cubicBezTo>
                  <a:cubicBezTo>
                    <a:pt x="35720" y="393660"/>
                    <a:pt x="37642" y="439304"/>
                    <a:pt x="45056" y="442045"/>
                  </a:cubicBezTo>
                  <a:cubicBezTo>
                    <a:pt x="45056" y="442045"/>
                    <a:pt x="37642" y="411205"/>
                    <a:pt x="53157" y="378583"/>
                  </a:cubicBezTo>
                  <a:cubicBezTo>
                    <a:pt x="53157" y="378583"/>
                    <a:pt x="47116" y="415180"/>
                    <a:pt x="53157" y="421759"/>
                  </a:cubicBezTo>
                  <a:cubicBezTo>
                    <a:pt x="53157" y="421759"/>
                    <a:pt x="62631" y="351717"/>
                    <a:pt x="73478" y="325537"/>
                  </a:cubicBezTo>
                  <a:cubicBezTo>
                    <a:pt x="73478" y="325537"/>
                    <a:pt x="80206" y="296205"/>
                    <a:pt x="144326" y="234798"/>
                  </a:cubicBezTo>
                  <a:cubicBezTo>
                    <a:pt x="144326" y="234798"/>
                    <a:pt x="142266" y="275233"/>
                    <a:pt x="151740" y="286336"/>
                  </a:cubicBezTo>
                  <a:cubicBezTo>
                    <a:pt x="161214" y="297438"/>
                    <a:pt x="136225" y="251109"/>
                    <a:pt x="166569" y="191622"/>
                  </a:cubicBezTo>
                  <a:cubicBezTo>
                    <a:pt x="166569" y="191622"/>
                    <a:pt x="210368" y="131449"/>
                    <a:pt x="271880" y="96085"/>
                  </a:cubicBezTo>
                  <a:cubicBezTo>
                    <a:pt x="271880" y="96085"/>
                    <a:pt x="257737" y="131449"/>
                    <a:pt x="261719" y="149679"/>
                  </a:cubicBezTo>
                  <a:cubicBezTo>
                    <a:pt x="261719" y="149679"/>
                    <a:pt x="268310" y="103350"/>
                    <a:pt x="289729" y="85668"/>
                  </a:cubicBezTo>
                  <a:cubicBezTo>
                    <a:pt x="289729" y="85668"/>
                    <a:pt x="333254" y="60858"/>
                    <a:pt x="344787" y="55513"/>
                  </a:cubicBezTo>
                  <a:cubicBezTo>
                    <a:pt x="344787" y="55513"/>
                    <a:pt x="329135" y="90191"/>
                    <a:pt x="329821" y="113081"/>
                  </a:cubicBezTo>
                  <a:cubicBezTo>
                    <a:pt x="329821" y="113081"/>
                    <a:pt x="349455" y="67301"/>
                    <a:pt x="373758" y="38516"/>
                  </a:cubicBezTo>
                  <a:cubicBezTo>
                    <a:pt x="373758" y="38516"/>
                    <a:pt x="434446" y="5894"/>
                    <a:pt x="499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24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E6F4B4-ECBE-92AB-1BA5-D593CA62E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课程总结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AC5AA5-1C9C-117A-4849-02C106F0F5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69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49FF2-03DB-88F4-4AF2-CFB2D796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F482A7-31B7-266A-5836-256135DA9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307683"/>
              </p:ext>
            </p:extLst>
          </p:nvPr>
        </p:nvGraphicFramePr>
        <p:xfrm>
          <a:off x="684739" y="1073871"/>
          <a:ext cx="10822522" cy="52238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1943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3576918">
                  <a:extLst>
                    <a:ext uri="{9D8B030D-6E8A-4147-A177-3AD203B41FA5}">
                      <a16:colId xmlns:a16="http://schemas.microsoft.com/office/drawing/2014/main" val="2873289466"/>
                    </a:ext>
                  </a:extLst>
                </a:gridCol>
                <a:gridCol w="5563661">
                  <a:extLst>
                    <a:ext uri="{9D8B030D-6E8A-4147-A177-3AD203B41FA5}">
                      <a16:colId xmlns:a16="http://schemas.microsoft.com/office/drawing/2014/main" val="2259863330"/>
                    </a:ext>
                  </a:extLst>
                </a:gridCol>
              </a:tblGrid>
              <a:tr h="4725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类别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标签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85482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文本处理标签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&lt;h1&gt; - &lt;h6&gt;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一级标题 </a:t>
                      </a:r>
                      <a:r>
                        <a:rPr lang="en-US" altLang="zh-CN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- </a:t>
                      </a:r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六级标题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8548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&lt;br&gt;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&lt;p&gt;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换行、段落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960206"/>
                  </a:ext>
                </a:extLst>
              </a:tr>
              <a:tr h="38548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&lt;strong&gt;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&lt;em&gt;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&lt;ins&gt;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&lt;del&gt;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文本加粗、倾斜、下划线、删除线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905490"/>
                  </a:ext>
                </a:extLst>
              </a:tr>
              <a:tr h="367553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&lt;a href="..."&gt;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超链接 （属性：</a:t>
                      </a:r>
                      <a:r>
                        <a:rPr lang="en-US" altLang="zh-CN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href</a:t>
                      </a:r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target</a:t>
                      </a:r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）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  <a:tr h="40341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图片、音视频标签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&lt;img src="..."&gt;</a:t>
                      </a:r>
                      <a:endParaRPr lang="en-US" altLang="zh-CN" sz="12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图片（路径：绝对路径、相对路径）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903946"/>
                  </a:ext>
                </a:extLst>
              </a:tr>
              <a:tr h="40341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&lt;audio src="..."&gt;</a:t>
                      </a:r>
                      <a:r>
                        <a:rPr lang="zh-CN" altLang="en-US" sz="12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、</a:t>
                      </a: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&lt;video src="..."&gt;</a:t>
                      </a:r>
                      <a:endParaRPr lang="en-US" altLang="zh-CN" sz="12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音频、视频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4968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布局标签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&lt;div&gt;</a:t>
                      </a:r>
                      <a:r>
                        <a:rPr lang="zh-CN" altLang="en-US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、</a:t>
                      </a: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&lt;span&gt;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没有语义的布局标签，配合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CSS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实现页面布局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553685"/>
                  </a:ext>
                </a:extLst>
              </a:tr>
              <a:tr h="40341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表格标签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&lt;table&gt;</a:t>
                      </a:r>
                      <a:r>
                        <a:rPr lang="zh-CN" altLang="en-US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、</a:t>
                      </a: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&lt;thead&gt;</a:t>
                      </a:r>
                      <a:r>
                        <a:rPr lang="zh-CN" altLang="en-US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、</a:t>
                      </a: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&lt;tbody&gt;</a:t>
                      </a:r>
                      <a:endParaRPr lang="en-US" altLang="zh-CN" sz="13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表格、表头、表格主体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67806"/>
                  </a:ext>
                </a:extLst>
              </a:tr>
              <a:tr h="40341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&lt;tr&gt;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/</a:t>
                      </a: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 &lt;th&gt;</a:t>
                      </a:r>
                      <a:r>
                        <a:rPr lang="zh-CN" altLang="en-US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、</a:t>
                      </a: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&lt;td&gt;</a:t>
                      </a:r>
                      <a:endParaRPr lang="en-US" altLang="zh-CN" sz="13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行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/ 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单元格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5226"/>
                  </a:ext>
                </a:extLst>
              </a:tr>
              <a:tr h="403412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表单标签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&lt;form&gt;</a:t>
                      </a:r>
                      <a:endParaRPr lang="en-US" altLang="zh-CN" sz="13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定义表单（属性：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action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、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method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）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867268"/>
                  </a:ext>
                </a:extLst>
              </a:tr>
              <a:tr h="40341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&lt;input type="text/button"&gt;</a:t>
                      </a:r>
                      <a:endParaRPr lang="en-US" altLang="zh-CN" sz="13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表单项（文本输入框、按钮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...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）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625590"/>
                  </a:ext>
                </a:extLst>
              </a:tr>
              <a:tr h="40341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&lt;select&gt; 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/</a:t>
                      </a: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 &lt;option&gt;</a:t>
                      </a:r>
                      <a:endParaRPr lang="en-US" altLang="zh-CN" sz="13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表单项（下拉列表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/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选项）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61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747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85BA01-8057-A69D-9F29-D8CA79884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</p:spPr>
        <p:txBody>
          <a:bodyPr/>
          <a:lstStyle/>
          <a:p>
            <a:r>
              <a:rPr lang="zh-CN" altLang="en-US"/>
              <a:t>总结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CBBEBAC-234D-24CA-9161-349981FB4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571257"/>
              </p:ext>
            </p:extLst>
          </p:nvPr>
        </p:nvGraphicFramePr>
        <p:xfrm>
          <a:off x="684739" y="1073871"/>
          <a:ext cx="10822522" cy="43811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1943">
                  <a:extLst>
                    <a:ext uri="{9D8B030D-6E8A-4147-A177-3AD203B41FA5}">
                      <a16:colId xmlns:a16="http://schemas.microsoft.com/office/drawing/2014/main" val="3508902338"/>
                    </a:ext>
                  </a:extLst>
                </a:gridCol>
                <a:gridCol w="3576918">
                  <a:extLst>
                    <a:ext uri="{9D8B030D-6E8A-4147-A177-3AD203B41FA5}">
                      <a16:colId xmlns:a16="http://schemas.microsoft.com/office/drawing/2014/main" val="2873289466"/>
                    </a:ext>
                  </a:extLst>
                </a:gridCol>
                <a:gridCol w="5563661">
                  <a:extLst>
                    <a:ext uri="{9D8B030D-6E8A-4147-A177-3AD203B41FA5}">
                      <a16:colId xmlns:a16="http://schemas.microsoft.com/office/drawing/2014/main" val="2259863330"/>
                    </a:ext>
                  </a:extLst>
                </a:gridCol>
              </a:tblGrid>
              <a:tr h="4725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类别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属性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496569"/>
                  </a:ext>
                </a:extLst>
              </a:tr>
              <a:tr h="385482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盒子模型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作用：控制元素尺寸、内边距、边框、外边距，从而控制页面的布局展示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598774"/>
                  </a:ext>
                </a:extLst>
              </a:tr>
              <a:tr h="3854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width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、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height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高度、宽度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4614"/>
                  </a:ext>
                </a:extLst>
              </a:tr>
              <a:tr h="3854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box-sizing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高度和宽度的计算方式；</a:t>
                      </a:r>
                      <a:r>
                        <a:rPr lang="en-US" altLang="zh-CN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content-box</a:t>
                      </a:r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，</a:t>
                      </a:r>
                      <a:r>
                        <a:rPr lang="en-US" altLang="zh-CN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border-box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58707"/>
                  </a:ext>
                </a:extLst>
              </a:tr>
              <a:tr h="38548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padding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内边距（上、右、下、左；上下、左右）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960206"/>
                  </a:ext>
                </a:extLst>
              </a:tr>
              <a:tr h="38548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border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边框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905490"/>
                  </a:ext>
                </a:extLst>
              </a:tr>
              <a:tr h="367553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margin</a:t>
                      </a:r>
                      <a:endParaRPr lang="zh-CN" altLang="en-US" sz="12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外边距（上、右、下、左；上下、左右）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61467"/>
                  </a:ext>
                </a:extLst>
              </a:tr>
              <a:tr h="403412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flex</a:t>
                      </a:r>
                      <a:r>
                        <a:rPr lang="zh-CN" altLang="en-US" sz="13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Courier New" panose="02070309020205020404" pitchFamily="49" charset="0"/>
                        </a:rPr>
                        <a:t>弹性布局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作用：是一种一维的布局模型，为元素之间提供强大的空间分布和对齐能力。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903946"/>
                  </a:ext>
                </a:extLst>
              </a:tr>
              <a:tr h="40341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display</a:t>
                      </a:r>
                      <a:endParaRPr lang="en-US" altLang="zh-CN" sz="12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flex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：使用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flex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布局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4968"/>
                  </a:ext>
                </a:extLst>
              </a:tr>
              <a:tr h="40341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flex-direction</a:t>
                      </a:r>
                      <a:endParaRPr lang="en-US" altLang="zh-CN" sz="12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设置主轴方向（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row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：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x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轴，水平方向；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column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：</a:t>
                      </a:r>
                      <a:r>
                        <a:rPr lang="en-US" altLang="zh-CN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y</a:t>
                      </a: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轴，垂直方向）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67806"/>
                  </a:ext>
                </a:extLst>
              </a:tr>
              <a:tr h="403412">
                <a:tc vMerge="1"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justify-content</a:t>
                      </a:r>
                      <a:endParaRPr lang="en-US" altLang="zh-CN" sz="1300" b="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b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/>
                        </a:rPr>
                        <a:t>子元素在主轴上的对齐方式</a:t>
                      </a:r>
                      <a:endParaRPr lang="en-US" altLang="zh-CN" sz="13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61039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28A5A6D5-1B80-3CFF-E21B-2722702649F6}"/>
              </a:ext>
            </a:extLst>
          </p:cNvPr>
          <p:cNvGrpSpPr/>
          <p:nvPr/>
        </p:nvGrpSpPr>
        <p:grpSpPr>
          <a:xfrm>
            <a:off x="684739" y="6073193"/>
            <a:ext cx="10698799" cy="448408"/>
            <a:chOff x="710880" y="5745685"/>
            <a:chExt cx="10317054" cy="44840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ECC2FA5-4334-AEB2-452B-77222AEC0FBF}"/>
                </a:ext>
              </a:extLst>
            </p:cNvPr>
            <p:cNvSpPr/>
            <p:nvPr/>
          </p:nvSpPr>
          <p:spPr>
            <a:xfrm>
              <a:off x="710880" y="5745686"/>
              <a:ext cx="10317054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en-US" altLang="zh-CN" sz="1400">
                  <a:solidFill>
                    <a:schemeClr val="tx1"/>
                  </a:solidFill>
                  <a:cs typeface="阿里巴巴普惠体" panose="00020600040101010101" pitchFamily="18" charset="-122"/>
                </a:rPr>
                <a:t>HTML</a:t>
              </a:r>
              <a:r>
                <a:rPr lang="zh-CN" altLang="en-US" sz="1400">
                  <a:solidFill>
                    <a:schemeClr val="tx1"/>
                  </a:solidFill>
                  <a:cs typeface="阿里巴巴普惠体" panose="00020600040101010101" pitchFamily="18" charset="-122"/>
                </a:rPr>
                <a:t>标签和</a:t>
              </a:r>
              <a:r>
                <a:rPr lang="en-US" altLang="zh-CN" sz="1400">
                  <a:solidFill>
                    <a:schemeClr val="tx1"/>
                  </a:solidFill>
                  <a:cs typeface="阿里巴巴普惠体" panose="00020600040101010101" pitchFamily="18" charset="-122"/>
                </a:rPr>
                <a:t>CSS</a:t>
              </a:r>
              <a:r>
                <a:rPr lang="zh-CN" altLang="en-US" sz="1400">
                  <a:solidFill>
                    <a:schemeClr val="tx1"/>
                  </a:solidFill>
                  <a:cs typeface="阿里巴巴普惠体" panose="00020600040101010101" pitchFamily="18" charset="-122"/>
                </a:rPr>
                <a:t>属性都是固定的，所以前端页面制作我们可以直接基于</a:t>
              </a:r>
              <a:r>
                <a:rPr lang="en-US" altLang="zh-CN" sz="1400">
                  <a:solidFill>
                    <a:schemeClr val="tx1"/>
                  </a:solidFill>
                  <a:cs typeface="阿里巴巴普惠体" panose="00020600040101010101" pitchFamily="18" charset="-122"/>
                </a:rPr>
                <a:t>AI</a:t>
              </a:r>
              <a:r>
                <a:rPr lang="zh-CN" altLang="en-US" sz="1400">
                  <a:solidFill>
                    <a:schemeClr val="tx1"/>
                  </a:solidFill>
                  <a:cs typeface="阿里巴巴普惠体" panose="00020600040101010101" pitchFamily="18" charset="-122"/>
                </a:rPr>
                <a:t>辅助开发，也可以参照官方文档。</a:t>
              </a:r>
              <a:endParaRPr lang="zh-CN" altLang="en-US" sz="1400" dirty="0">
                <a:solidFill>
                  <a:schemeClr val="tx1"/>
                </a:solidFill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96558916-48E0-72CF-D764-DC0630175FE7}"/>
                </a:ext>
              </a:extLst>
            </p:cNvPr>
            <p:cNvSpPr/>
            <p:nvPr/>
          </p:nvSpPr>
          <p:spPr>
            <a:xfrm rot="16200000">
              <a:off x="1005297" y="5451268"/>
              <a:ext cx="448407" cy="1037241"/>
            </a:xfrm>
            <a:prstGeom prst="round2SameRect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发送 纯色填充">
              <a:extLst>
                <a:ext uri="{FF2B5EF4-FFF2-40B4-BE49-F238E27FC236}">
                  <a16:creationId xmlns:a16="http://schemas.microsoft.com/office/drawing/2014/main" id="{96159422-14E8-AE7E-B5D3-074C0130C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616" y="5793337"/>
              <a:ext cx="353103" cy="35310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B7BFE68-5B5D-BD63-3426-6A5DCDDFAF7A}"/>
                </a:ext>
              </a:extLst>
            </p:cNvPr>
            <p:cNvSpPr txBox="1"/>
            <p:nvPr/>
          </p:nvSpPr>
          <p:spPr>
            <a:xfrm>
              <a:off x="1099259" y="5809403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提示：</a:t>
              </a:r>
              <a:endParaRPr lang="zh-CN" altLang="en-US" sz="105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93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D3F3D5-5273-34C2-80C2-868C11868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latin typeface="Fira Code" panose="020B0809050000020004" pitchFamily="49" charset="0"/>
              </a:rPr>
              <a:t>一个网页由哪几个部分组成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? </a:t>
            </a:r>
            <a:r>
              <a:rPr lang="zh-CN" altLang="en-US" sz="1800">
                <a:latin typeface="Fira Code" panose="020B0809050000020004" pitchFamily="49" charset="0"/>
              </a:rPr>
              <a:t>各自的职责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</a:p>
          <a:p>
            <a:pPr marL="648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rPr>
              <a:t>HTML: 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rPr>
              <a:t>负责网页的结构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</a:endParaRPr>
          </a:p>
          <a:p>
            <a:pPr marL="648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rPr>
              <a:t>CSS : 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rPr>
              <a:t>负责网页的表现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</a:endParaRPr>
          </a:p>
          <a:p>
            <a:pPr marL="648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rPr>
              <a:t>JavaScript: 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rPr>
              <a:t>负责网页的行为</a:t>
            </a: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rPr>
              <a:t>(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rPr>
              <a:t>动作</a:t>
            </a: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rPr>
              <a:t>)</a:t>
            </a:r>
            <a:endParaRPr lang="zh-CN" altLang="en-US" sz="16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5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31CEEA-138A-70CF-A7AB-04CB3ECA9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前端开发（</a:t>
            </a:r>
            <a:r>
              <a:rPr lang="en-US" altLang="zh-CN"/>
              <a:t>AI</a:t>
            </a:r>
            <a:r>
              <a:rPr lang="zh-CN" altLang="en-US"/>
              <a:t>）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63F8CC-2F0C-3541-FCC5-FF6AEC33E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（结构）</a:t>
            </a:r>
            <a:r>
              <a:rPr lang="en-US" altLang="zh-CN"/>
              <a:t>+CSS</a:t>
            </a:r>
            <a:r>
              <a:rPr lang="zh-CN" altLang="en-US"/>
              <a:t>（样式）</a:t>
            </a:r>
          </a:p>
        </p:txBody>
      </p:sp>
    </p:spTree>
    <p:extLst>
      <p:ext uri="{BB962C8B-B14F-4D97-AF65-F5344CB8AC3E}">
        <p14:creationId xmlns:p14="http://schemas.microsoft.com/office/powerpoint/2010/main" val="290221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HTML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FBA89A94-B2A9-306A-5867-5FA7C3955FAD}"/>
              </a:ext>
            </a:extLst>
          </p:cNvPr>
          <p:cNvSpPr txBox="1">
            <a:spLocks/>
          </p:cNvSpPr>
          <p:nvPr/>
        </p:nvSpPr>
        <p:spPr>
          <a:xfrm>
            <a:off x="624893" y="1095286"/>
            <a:ext cx="10698800" cy="3861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HTML</a:t>
            </a:r>
            <a:r>
              <a:rPr lang="zh-CN" altLang="en-US">
                <a:latin typeface="Consolas" panose="020B0609020204030204" pitchFamily="49" charset="0"/>
              </a:rPr>
              <a:t>（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H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yper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ext 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M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arkup 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L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anguage</a:t>
            </a:r>
            <a:r>
              <a:rPr lang="zh-CN" altLang="en-US">
                <a:latin typeface="Consolas" panose="020B0609020204030204" pitchFamily="49" charset="0"/>
              </a:rPr>
              <a:t>）：超文本标记语言。</a:t>
            </a:r>
          </a:p>
          <a:p>
            <a:pPr marL="540000" lvl="1" indent="-285750" defTabSz="360000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u"/>
            </a:pPr>
            <a:r>
              <a:rPr lang="zh-CN" altLang="en-US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超文本：超越了文本的限制，比普通文本更强大。除了文字信息，还可以定义图片、音频、视频等内容。</a:t>
            </a:r>
          </a:p>
          <a:p>
            <a:pPr marL="540000" lvl="1" indent="-285750" defTabSz="360000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u"/>
            </a:pPr>
            <a:r>
              <a:rPr lang="zh-CN" altLang="en-US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标记语言：由标签</a:t>
            </a:r>
            <a:r>
              <a:rPr lang="en-US" altLang="zh-CN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"&lt;</a:t>
            </a:r>
            <a:r>
              <a:rPr lang="zh-CN" altLang="en-US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标签名</a:t>
            </a:r>
            <a:r>
              <a:rPr lang="en-US" altLang="zh-CN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&gt;"</a:t>
            </a:r>
            <a:r>
              <a:rPr lang="zh-CN" altLang="en-US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构成的语言</a:t>
            </a:r>
          </a:p>
          <a:p>
            <a:pPr marL="900000" lvl="1" indent="-285750" defTabSz="360000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标签都是预定义好的。例如：使用</a:t>
            </a: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&lt;h1&gt;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展示标题，使用</a:t>
            </a: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&lt;img&gt;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展示图片，使用</a:t>
            </a:r>
            <a:r>
              <a:rPr lang="en-US" altLang="zh-CN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&lt;video&gt;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展示视频。</a:t>
            </a:r>
          </a:p>
          <a:p>
            <a:pPr marL="900000" lvl="1" indent="-285750" defTabSz="360000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代码直接在浏览器中运行，</a:t>
            </a: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标签由浏览器解析。</a:t>
            </a:r>
            <a:endParaRPr lang="zh-CN" altLang="en-US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" name="!!组合 9">
            <a:extLst>
              <a:ext uri="{FF2B5EF4-FFF2-40B4-BE49-F238E27FC236}">
                <a16:creationId xmlns:a16="http://schemas.microsoft.com/office/drawing/2014/main" id="{CFF5BAED-577E-7C31-0AAD-CE5668B09796}"/>
              </a:ext>
            </a:extLst>
          </p:cNvPr>
          <p:cNvGrpSpPr/>
          <p:nvPr/>
        </p:nvGrpSpPr>
        <p:grpSpPr>
          <a:xfrm>
            <a:off x="1355577" y="4394017"/>
            <a:ext cx="3886574" cy="1316474"/>
            <a:chOff x="2297722" y="3660322"/>
            <a:chExt cx="3886574" cy="131647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3C07A279-5EBD-1793-4F46-B968CA4CF38E}"/>
                </a:ext>
              </a:extLst>
            </p:cNvPr>
            <p:cNvSpPr/>
            <p:nvPr/>
          </p:nvSpPr>
          <p:spPr>
            <a:xfrm>
              <a:off x="2297722" y="3660322"/>
              <a:ext cx="3886574" cy="1316474"/>
            </a:xfrm>
            <a:prstGeom prst="roundRect">
              <a:avLst>
                <a:gd name="adj" fmla="val 536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&lt;h1&gt;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入门程序</a:t>
              </a: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&lt;/h1&gt;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&lt;img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src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</a:t>
              </a:r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"img/1.png"</a:t>
              </a: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A1E148A7-57E3-0A9C-0B14-A63D81D160BF}"/>
                </a:ext>
              </a:extLst>
            </p:cNvPr>
            <p:cNvSpPr/>
            <p:nvPr/>
          </p:nvSpPr>
          <p:spPr>
            <a:xfrm>
              <a:off x="2297722" y="3660322"/>
              <a:ext cx="388657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8D72E8D-2A93-CA43-139F-73A571276297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F5202AB-B407-B23A-66A8-F244B1E7C6C8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2886CBE-3FEE-B18B-5448-64FB2E263CE9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9449C27-A79F-97A7-E9B9-A39AC23C1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9" b="3676"/>
          <a:stretch/>
        </p:blipFill>
        <p:spPr>
          <a:xfrm>
            <a:off x="6939065" y="3775842"/>
            <a:ext cx="2090332" cy="2154116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109E44CA-B047-5322-695E-EC7C927A7264}"/>
              </a:ext>
            </a:extLst>
          </p:cNvPr>
          <p:cNvSpPr/>
          <p:nvPr/>
        </p:nvSpPr>
        <p:spPr>
          <a:xfrm>
            <a:off x="5541089" y="4947765"/>
            <a:ext cx="1099038" cy="290146"/>
          </a:xfrm>
          <a:prstGeom prst="rightArrow">
            <a:avLst>
              <a:gd name="adj1" fmla="val 50000"/>
              <a:gd name="adj2" fmla="val 134849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C20B388-B3E5-D25E-B150-51F02FA2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04" y="4569277"/>
            <a:ext cx="386977" cy="362753"/>
          </a:xfrm>
          <a:prstGeom prst="rect">
            <a:avLst/>
          </a:prstGeom>
        </p:spPr>
      </p:pic>
      <p:sp>
        <p:nvSpPr>
          <p:cNvPr id="14" name="!!矩形 23">
            <a:extLst>
              <a:ext uri="{FF2B5EF4-FFF2-40B4-BE49-F238E27FC236}">
                <a16:creationId xmlns:a16="http://schemas.microsoft.com/office/drawing/2014/main" id="{AAAE0E2F-8857-32B1-F299-722B453A7DC0}"/>
              </a:ext>
            </a:extLst>
          </p:cNvPr>
          <p:cNvSpPr/>
          <p:nvPr/>
        </p:nvSpPr>
        <p:spPr>
          <a:xfrm>
            <a:off x="1390324" y="5092838"/>
            <a:ext cx="367987" cy="45719"/>
          </a:xfrm>
          <a:prstGeom prst="rect">
            <a:avLst/>
          </a:prstGeom>
          <a:solidFill>
            <a:srgbClr val="2FC141"/>
          </a:solidFill>
          <a:ln>
            <a:solidFill>
              <a:srgbClr val="2FC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7DB787-14F5-2A74-22A5-E74E4F40DC4B}"/>
              </a:ext>
            </a:extLst>
          </p:cNvPr>
          <p:cNvSpPr/>
          <p:nvPr/>
        </p:nvSpPr>
        <p:spPr>
          <a:xfrm>
            <a:off x="2770179" y="5092838"/>
            <a:ext cx="618554" cy="45719"/>
          </a:xfrm>
          <a:prstGeom prst="rect">
            <a:avLst/>
          </a:prstGeom>
          <a:solidFill>
            <a:srgbClr val="2FC141"/>
          </a:solidFill>
          <a:ln>
            <a:solidFill>
              <a:srgbClr val="2FC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026B925-74AE-95C8-FA1C-CD774EDC43D4}"/>
              </a:ext>
            </a:extLst>
          </p:cNvPr>
          <p:cNvCxnSpPr>
            <a:cxnSpLocks/>
          </p:cNvCxnSpPr>
          <p:nvPr/>
        </p:nvCxnSpPr>
        <p:spPr>
          <a:xfrm>
            <a:off x="1386870" y="5101981"/>
            <a:ext cx="0" cy="702845"/>
          </a:xfrm>
          <a:prstGeom prst="line">
            <a:avLst/>
          </a:prstGeom>
          <a:ln>
            <a:solidFill>
              <a:srgbClr val="2FC14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7F088D9-51E3-CD56-948A-39019415FC3B}"/>
              </a:ext>
            </a:extLst>
          </p:cNvPr>
          <p:cNvCxnSpPr>
            <a:cxnSpLocks/>
          </p:cNvCxnSpPr>
          <p:nvPr/>
        </p:nvCxnSpPr>
        <p:spPr>
          <a:xfrm>
            <a:off x="3385864" y="5138557"/>
            <a:ext cx="0" cy="702845"/>
          </a:xfrm>
          <a:prstGeom prst="line">
            <a:avLst/>
          </a:prstGeom>
          <a:ln>
            <a:solidFill>
              <a:srgbClr val="2FC14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A2C82E6-5DF1-1FB1-7BD3-C1DA40013FC0}"/>
              </a:ext>
            </a:extLst>
          </p:cNvPr>
          <p:cNvSpPr txBox="1"/>
          <p:nvPr/>
        </p:nvSpPr>
        <p:spPr>
          <a:xfrm>
            <a:off x="943425" y="5887120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2FC14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开始标签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CB1610-5E9F-AB78-486E-914552FC1ECA}"/>
              </a:ext>
            </a:extLst>
          </p:cNvPr>
          <p:cNvSpPr txBox="1"/>
          <p:nvPr/>
        </p:nvSpPr>
        <p:spPr>
          <a:xfrm>
            <a:off x="3216455" y="5887120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2FC14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结束标签</a:t>
            </a:r>
          </a:p>
        </p:txBody>
      </p:sp>
      <p:sp>
        <p:nvSpPr>
          <p:cNvPr id="3" name="!!矩形 23">
            <a:extLst>
              <a:ext uri="{FF2B5EF4-FFF2-40B4-BE49-F238E27FC236}">
                <a16:creationId xmlns:a16="http://schemas.microsoft.com/office/drawing/2014/main" id="{FA2C3537-FE0F-5573-2648-42FAF947CD18}"/>
              </a:ext>
            </a:extLst>
          </p:cNvPr>
          <p:cNvSpPr/>
          <p:nvPr/>
        </p:nvSpPr>
        <p:spPr>
          <a:xfrm>
            <a:off x="1793057" y="5092838"/>
            <a:ext cx="948237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0A845369-8B97-5A1F-C661-2032FC27E68C}"/>
              </a:ext>
            </a:extLst>
          </p:cNvPr>
          <p:cNvCxnSpPr>
            <a:cxnSpLocks/>
          </p:cNvCxnSpPr>
          <p:nvPr/>
        </p:nvCxnSpPr>
        <p:spPr>
          <a:xfrm flipV="1">
            <a:off x="2311444" y="4183380"/>
            <a:ext cx="0" cy="703108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7178FA2-6C9A-B6AA-5A35-4E0B132A9DFB}"/>
              </a:ext>
            </a:extLst>
          </p:cNvPr>
          <p:cNvSpPr txBox="1"/>
          <p:nvPr/>
        </p:nvSpPr>
        <p:spPr>
          <a:xfrm>
            <a:off x="2042780" y="386395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C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</a:t>
            </a:r>
            <a:endParaRPr lang="zh-CN" altLang="en-US" sz="1400" dirty="0">
              <a:solidFill>
                <a:srgbClr val="FFC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!!矩形 23">
            <a:extLst>
              <a:ext uri="{FF2B5EF4-FFF2-40B4-BE49-F238E27FC236}">
                <a16:creationId xmlns:a16="http://schemas.microsoft.com/office/drawing/2014/main" id="{61F737D2-A3C5-2C1E-0A81-35001D5C6F47}"/>
              </a:ext>
            </a:extLst>
          </p:cNvPr>
          <p:cNvSpPr/>
          <p:nvPr/>
        </p:nvSpPr>
        <p:spPr>
          <a:xfrm>
            <a:off x="1876694" y="5407684"/>
            <a:ext cx="1339759" cy="45719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96F45E0-1DB4-9A0D-67FF-5105E4D41C8E}"/>
              </a:ext>
            </a:extLst>
          </p:cNvPr>
          <p:cNvCxnSpPr>
            <a:cxnSpLocks/>
          </p:cNvCxnSpPr>
          <p:nvPr/>
        </p:nvCxnSpPr>
        <p:spPr>
          <a:xfrm>
            <a:off x="2491784" y="5453403"/>
            <a:ext cx="0" cy="702845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6E37318-6227-9FC0-AA9C-D26B1A49CA76}"/>
              </a:ext>
            </a:extLst>
          </p:cNvPr>
          <p:cNvSpPr txBox="1"/>
          <p:nvPr/>
        </p:nvSpPr>
        <p:spPr>
          <a:xfrm>
            <a:off x="2222159" y="6183618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zh-CN" altLang="en-US" sz="1400" dirty="0">
              <a:solidFill>
                <a:schemeClr val="tx1">
                  <a:lumMod val="60000"/>
                  <a:lumOff val="4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6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8" grpId="0"/>
      <p:bldP spid="19" grpId="0"/>
      <p:bldP spid="3" grpId="1" animBg="1"/>
      <p:bldP spid="22" grpId="0"/>
      <p:bldP spid="21" grpId="1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D915B-5491-E665-8DE2-215969F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CSS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F248921E-87EB-693F-8651-1E02CEB44482}"/>
              </a:ext>
            </a:extLst>
          </p:cNvPr>
          <p:cNvSpPr txBox="1">
            <a:spLocks/>
          </p:cNvSpPr>
          <p:nvPr/>
        </p:nvSpPr>
        <p:spPr>
          <a:xfrm>
            <a:off x="576196" y="1028155"/>
            <a:ext cx="1069880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latin typeface="Consolas" panose="020B0609020204030204" pitchFamily="49" charset="0"/>
                <a:ea typeface="Fira Code" panose="020B0809050000020004" pitchFamily="49" charset="0"/>
              </a:rPr>
              <a:t>CSS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US" altLang="zh-CN" dirty="0">
                <a:latin typeface="Consolas" panose="020B0609020204030204" pitchFamily="49" charset="0"/>
              </a:rPr>
              <a:t>ascading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S</a:t>
            </a:r>
            <a:r>
              <a:rPr lang="en-US" altLang="zh-CN" dirty="0">
                <a:latin typeface="Consolas" panose="020B0609020204030204" pitchFamily="49" charset="0"/>
              </a:rPr>
              <a:t>tyle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S</a:t>
            </a:r>
            <a:r>
              <a:rPr lang="en-US" altLang="zh-CN" dirty="0">
                <a:latin typeface="Consolas" panose="020B0609020204030204" pitchFamily="49" charset="0"/>
              </a:rPr>
              <a:t>heet</a:t>
            </a:r>
            <a:r>
              <a:rPr lang="zh-CN" altLang="en-US" dirty="0">
                <a:latin typeface="Consolas" panose="020B0609020204030204" pitchFamily="49" charset="0"/>
              </a:rPr>
              <a:t>）：层叠样式表，用于控制页面的样式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zh-CN" altLang="en-US" dirty="0">
                <a:latin typeface="Consolas" panose="020B0609020204030204" pitchFamily="49" charset="0"/>
              </a:rPr>
              <a:t>表现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</a:p>
        </p:txBody>
      </p:sp>
      <p:grpSp>
        <p:nvGrpSpPr>
          <p:cNvPr id="5" name="!!组合 9">
            <a:extLst>
              <a:ext uri="{FF2B5EF4-FFF2-40B4-BE49-F238E27FC236}">
                <a16:creationId xmlns:a16="http://schemas.microsoft.com/office/drawing/2014/main" id="{E80FF524-3F84-F0A9-1FC2-E2C84BEA5E96}"/>
              </a:ext>
            </a:extLst>
          </p:cNvPr>
          <p:cNvGrpSpPr/>
          <p:nvPr/>
        </p:nvGrpSpPr>
        <p:grpSpPr>
          <a:xfrm>
            <a:off x="1306881" y="4322300"/>
            <a:ext cx="3886574" cy="1316474"/>
            <a:chOff x="2297722" y="3660322"/>
            <a:chExt cx="3886574" cy="1316474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8BDDC71-4C0D-0686-1BEB-E3FDA6D37589}"/>
                </a:ext>
              </a:extLst>
            </p:cNvPr>
            <p:cNvSpPr/>
            <p:nvPr/>
          </p:nvSpPr>
          <p:spPr>
            <a:xfrm>
              <a:off x="2297722" y="3660322"/>
              <a:ext cx="3886574" cy="1316474"/>
            </a:xfrm>
            <a:prstGeom prst="roundRect">
              <a:avLst>
                <a:gd name="adj" fmla="val 536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&lt;h1&gt;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入门程序</a:t>
              </a: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&lt;/h1&gt;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&lt;img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 dirty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src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</a:t>
              </a:r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"img/1.png"</a:t>
              </a:r>
              <a:r>
                <a:rPr lang="en-US" altLang="zh-CN" sz="1200" b="0" dirty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E643365D-EB88-9FD3-022E-15E05B4E1E5E}"/>
                </a:ext>
              </a:extLst>
            </p:cNvPr>
            <p:cNvSpPr/>
            <p:nvPr/>
          </p:nvSpPr>
          <p:spPr>
            <a:xfrm>
              <a:off x="2297722" y="3660322"/>
              <a:ext cx="388657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95F6911-0F1A-B62E-2521-4421756AB1AF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D209A1C-2074-4F26-DD81-94FA37C0D4E5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6E5A380-EC77-4B09-5B35-6F70C256CE7C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49AE936-BAE7-7A38-7E5B-61B970A64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9" b="3676"/>
          <a:stretch/>
        </p:blipFill>
        <p:spPr>
          <a:xfrm>
            <a:off x="6890369" y="3704125"/>
            <a:ext cx="2090332" cy="2154116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60FC1C9F-3C5E-C0EC-DCCC-836EBAC5367E}"/>
              </a:ext>
            </a:extLst>
          </p:cNvPr>
          <p:cNvSpPr/>
          <p:nvPr/>
        </p:nvSpPr>
        <p:spPr>
          <a:xfrm>
            <a:off x="5492393" y="4876048"/>
            <a:ext cx="1099038" cy="290146"/>
          </a:xfrm>
          <a:prstGeom prst="rightArrow">
            <a:avLst>
              <a:gd name="adj1" fmla="val 50000"/>
              <a:gd name="adj2" fmla="val 134849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C0B7A3-B46D-2DCA-075A-4582B394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08" y="4497560"/>
            <a:ext cx="386977" cy="3627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1F55BA-E855-76C1-09EA-0A46B7F5A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689" y="3693965"/>
            <a:ext cx="1899869" cy="35541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EC67680-FDD8-C488-B748-6E13BB986718}"/>
              </a:ext>
            </a:extLst>
          </p:cNvPr>
          <p:cNvSpPr/>
          <p:nvPr/>
        </p:nvSpPr>
        <p:spPr>
          <a:xfrm>
            <a:off x="1323394" y="4728390"/>
            <a:ext cx="3870061" cy="355417"/>
          </a:xfrm>
          <a:prstGeom prst="roundRect">
            <a:avLst>
              <a:gd name="adj" fmla="val 5364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&lt;h1 style=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"color:red;"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lang="en-US" altLang="zh-CN" sz="1200" b="0" dirty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&lt;/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h1&gt;</a:t>
            </a:r>
            <a:endParaRPr lang="en-US" altLang="zh-CN" sz="1200" b="0" dirty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49D299E7-F338-A1D4-4F8E-7BF83574A0CB}"/>
              </a:ext>
            </a:extLst>
          </p:cNvPr>
          <p:cNvSpPr/>
          <p:nvPr/>
        </p:nvSpPr>
        <p:spPr>
          <a:xfrm>
            <a:off x="1729605" y="5047053"/>
            <a:ext cx="1661427" cy="45719"/>
          </a:xfrm>
          <a:prstGeom prst="rect">
            <a:avLst/>
          </a:prstGeom>
          <a:solidFill>
            <a:srgbClr val="2FC141"/>
          </a:solidFill>
          <a:ln>
            <a:solidFill>
              <a:srgbClr val="2FC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26481</TotalTime>
  <Words>3919</Words>
  <Application>Microsoft Office PowerPoint</Application>
  <PresentationFormat>宽屏</PresentationFormat>
  <Paragraphs>583</Paragraphs>
  <Slides>56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56</vt:i4>
      </vt:variant>
    </vt:vector>
  </HeadingPairs>
  <TitlesOfParts>
    <vt:vector size="76" baseType="lpstr">
      <vt:lpstr>Alibaba PuHuiTi B</vt:lpstr>
      <vt:lpstr>Inter</vt:lpstr>
      <vt:lpstr>Segoe WPC</vt:lpstr>
      <vt:lpstr>阿里巴巴普惠体</vt:lpstr>
      <vt:lpstr>阿里巴巴普惠体 Heavy</vt:lpstr>
      <vt:lpstr>阿里巴巴普惠体 Medium</vt:lpstr>
      <vt:lpstr>等线</vt:lpstr>
      <vt:lpstr>楷体</vt:lpstr>
      <vt:lpstr>Aptos Black</vt:lpstr>
      <vt:lpstr>Arial</vt:lpstr>
      <vt:lpstr>Calisto MT</vt:lpstr>
      <vt:lpstr>Consolas</vt:lpstr>
      <vt:lpstr>Fira Code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Web前端开发（AI）</vt:lpstr>
      <vt:lpstr>初始Web前端</vt:lpstr>
      <vt:lpstr>初始Web前端</vt:lpstr>
      <vt:lpstr>Web标准</vt:lpstr>
      <vt:lpstr>Web前端课程安排</vt:lpstr>
      <vt:lpstr>PowerPoint 演示文稿</vt:lpstr>
      <vt:lpstr>Web前端开发（AI）</vt:lpstr>
      <vt:lpstr>什么是HTML</vt:lpstr>
      <vt:lpstr>什么是CSS</vt:lpstr>
      <vt:lpstr>PowerPoint 演示文稿</vt:lpstr>
      <vt:lpstr>PowerPoint 演示文稿</vt:lpstr>
      <vt:lpstr>HTML快速入门</vt:lpstr>
      <vt:lpstr>PowerPoint 演示文稿</vt:lpstr>
      <vt:lpstr>PowerPoint 演示文稿</vt:lpstr>
      <vt:lpstr>PowerPoint 演示文稿</vt:lpstr>
      <vt:lpstr>前端开发工具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央视新闻-标题制作</vt:lpstr>
      <vt:lpstr>央视新闻-标题排版</vt:lpstr>
      <vt:lpstr>央视新闻-标题样式</vt:lpstr>
      <vt:lpstr>央视新闻-标题样式</vt:lpstr>
      <vt:lpstr>PowerPoint 演示文稿</vt:lpstr>
      <vt:lpstr>央视新闻-标题样式</vt:lpstr>
      <vt:lpstr>PowerPoint 演示文稿</vt:lpstr>
      <vt:lpstr>PowerPoint 演示文稿</vt:lpstr>
      <vt:lpstr>央视新闻-正文排版</vt:lpstr>
      <vt:lpstr>央视新闻-正文样式</vt:lpstr>
      <vt:lpstr>央视新闻-页面布局</vt:lpstr>
      <vt:lpstr>盒子模型</vt:lpstr>
      <vt:lpstr>盒子模型</vt:lpstr>
      <vt:lpstr>盒子模型</vt:lpstr>
      <vt:lpstr>PowerPoint 演示文稿</vt:lpstr>
      <vt:lpstr>PowerPoint 演示文稿</vt:lpstr>
      <vt:lpstr>参照页面原型，完成员工管理页面制作</vt:lpstr>
      <vt:lpstr>PowerPoint 演示文稿</vt:lpstr>
      <vt:lpstr>员工管理-顶部导航栏</vt:lpstr>
      <vt:lpstr>flex布局</vt:lpstr>
      <vt:lpstr>PowerPoint 演示文稿</vt:lpstr>
      <vt:lpstr>需求</vt:lpstr>
      <vt:lpstr>表单标签</vt:lpstr>
      <vt:lpstr>PowerPoint 演示文稿</vt:lpstr>
      <vt:lpstr>表单标签-表单项</vt:lpstr>
      <vt:lpstr>PowerPoint 演示文稿</vt:lpstr>
      <vt:lpstr>员工管理-表格数据展示区域</vt:lpstr>
      <vt:lpstr>员工管理-表格数据展示区域</vt:lpstr>
      <vt:lpstr>PowerPoint 演示文稿</vt:lpstr>
      <vt:lpstr>员工管理-表格数据展示区域</vt:lpstr>
      <vt:lpstr>PowerPoint 演示文稿</vt:lpstr>
      <vt:lpstr>总结</vt:lpstr>
      <vt:lpstr>总结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M8242</cp:lastModifiedBy>
  <cp:revision>2329</cp:revision>
  <cp:lastPrinted>2022-05-29T16:00:00Z</cp:lastPrinted>
  <dcterms:created xsi:type="dcterms:W3CDTF">2022-05-29T16:00:00Z</dcterms:created>
  <dcterms:modified xsi:type="dcterms:W3CDTF">2024-10-18T09:15:21Z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